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  <p:sldMasterId id="2147483712" r:id="rId5"/>
    <p:sldMasterId id="2147483724" r:id="rId6"/>
  </p:sldMasterIdLst>
  <p:notesMasterIdLst>
    <p:notesMasterId r:id="rId45"/>
  </p:notesMasterIdLst>
  <p:handoutMasterIdLst>
    <p:handoutMasterId r:id="rId46"/>
  </p:handoutMasterIdLst>
  <p:sldIdLst>
    <p:sldId id="271" r:id="rId7"/>
    <p:sldId id="283" r:id="rId8"/>
    <p:sldId id="290" r:id="rId9"/>
    <p:sldId id="291" r:id="rId10"/>
    <p:sldId id="300" r:id="rId11"/>
    <p:sldId id="307" r:id="rId12"/>
    <p:sldId id="301" r:id="rId13"/>
    <p:sldId id="305" r:id="rId14"/>
    <p:sldId id="311" r:id="rId15"/>
    <p:sldId id="312" r:id="rId16"/>
    <p:sldId id="306" r:id="rId17"/>
    <p:sldId id="308" r:id="rId18"/>
    <p:sldId id="296" r:id="rId19"/>
    <p:sldId id="310" r:id="rId20"/>
    <p:sldId id="315" r:id="rId21"/>
    <p:sldId id="285" r:id="rId22"/>
    <p:sldId id="313" r:id="rId23"/>
    <p:sldId id="303" r:id="rId24"/>
    <p:sldId id="295" r:id="rId25"/>
    <p:sldId id="309" r:id="rId26"/>
    <p:sldId id="302" r:id="rId27"/>
    <p:sldId id="304" r:id="rId28"/>
    <p:sldId id="314" r:id="rId29"/>
    <p:sldId id="278" r:id="rId30"/>
    <p:sldId id="319" r:id="rId31"/>
    <p:sldId id="320" r:id="rId32"/>
    <p:sldId id="284" r:id="rId33"/>
    <p:sldId id="316" r:id="rId34"/>
    <p:sldId id="279" r:id="rId35"/>
    <p:sldId id="280" r:id="rId36"/>
    <p:sldId id="299" r:id="rId37"/>
    <p:sldId id="277" r:id="rId38"/>
    <p:sldId id="274" r:id="rId39"/>
    <p:sldId id="275" r:id="rId40"/>
    <p:sldId id="281" r:id="rId41"/>
    <p:sldId id="264" r:id="rId42"/>
    <p:sldId id="317" r:id="rId43"/>
    <p:sldId id="318" r:id="rId44"/>
  </p:sldIdLst>
  <p:sldSz cx="9144000" cy="6858000" type="screen4x3"/>
  <p:notesSz cx="7099300" cy="10234613"/>
  <p:defaultTextStyle>
    <a:defPPr>
      <a:defRPr lang="en-US"/>
    </a:defPPr>
    <a:lvl1pPr marL="0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8617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77234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15851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54468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93085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31702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70319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08936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4" orient="horz" pos="3083" userDrawn="1">
          <p15:clr>
            <a:srgbClr val="A4A3A4"/>
          </p15:clr>
        </p15:guide>
        <p15:guide id="5" pos="232" userDrawn="1">
          <p15:clr>
            <a:srgbClr val="A4A3A4"/>
          </p15:clr>
        </p15:guide>
        <p15:guide id="8" orient="horz" pos="2074" userDrawn="1">
          <p15:clr>
            <a:srgbClr val="A4A3A4"/>
          </p15:clr>
        </p15:guide>
        <p15:guide id="11" pos="4151" userDrawn="1">
          <p15:clr>
            <a:srgbClr val="A4A3A4"/>
          </p15:clr>
        </p15:guide>
        <p15:guide id="12" pos="4082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  <p15:guide id="14" orient="horz" pos="4111" userDrawn="1">
          <p15:clr>
            <a:srgbClr val="A4A3A4"/>
          </p15:clr>
        </p15:guide>
        <p15:guide id="15" orient="horz" pos="2765" userDrawn="1">
          <p15:clr>
            <a:srgbClr val="A4A3A4"/>
          </p15:clr>
        </p15:guide>
        <p15:guide id="16" pos="2880" userDrawn="1">
          <p15:clr>
            <a:srgbClr val="A4A3A4"/>
          </p15:clr>
        </p15:guide>
        <p15:guide id="17" pos="309" userDrawn="1">
          <p15:clr>
            <a:srgbClr val="A4A3A4"/>
          </p15:clr>
        </p15:guide>
        <p15:guide id="18" pos="5535" userDrawn="1">
          <p15:clr>
            <a:srgbClr val="A4A3A4"/>
          </p15:clr>
        </p15:guide>
        <p15:guide id="19" pos="54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60C"/>
    <a:srgbClr val="548235"/>
    <a:srgbClr val="543D29"/>
    <a:srgbClr val="FFCC00"/>
    <a:srgbClr val="A50119"/>
    <a:srgbClr val="71BF44"/>
    <a:srgbClr val="B1021B"/>
    <a:srgbClr val="B9021C"/>
    <a:srgbClr val="C1021D"/>
    <a:srgbClr val="B00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2" autoAdjust="0"/>
    <p:restoredTop sz="91345" autoAdjust="0"/>
  </p:normalViewPr>
  <p:slideViewPr>
    <p:cSldViewPr snapToGrid="0" showGuides="1">
      <p:cViewPr varScale="1">
        <p:scale>
          <a:sx n="78" d="100"/>
          <a:sy n="78" d="100"/>
        </p:scale>
        <p:origin x="654" y="96"/>
      </p:cViewPr>
      <p:guideLst>
        <p:guide orient="horz" pos="1620"/>
        <p:guide pos="2160"/>
        <p:guide orient="horz" pos="3083"/>
        <p:guide pos="232"/>
        <p:guide orient="horz" pos="2074"/>
        <p:guide pos="4151"/>
        <p:guide pos="4082"/>
        <p:guide orient="horz" pos="2160"/>
        <p:guide orient="horz" pos="4111"/>
        <p:guide orient="horz" pos="2765"/>
        <p:guide pos="2880"/>
        <p:guide pos="309"/>
        <p:guide pos="5535"/>
        <p:guide pos="54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3474" y="-504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r">
              <a:defRPr sz="1400"/>
            </a:lvl1pPr>
          </a:lstStyle>
          <a:p>
            <a:fld id="{F481E118-1CEA-43E8-BD51-A8A2CBD62889}" type="datetimeFigureOut">
              <a:rPr lang="fr-FR" smtClean="0"/>
              <a:t>16/03/2020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r">
              <a:defRPr sz="1400"/>
            </a:lvl1pPr>
          </a:lstStyle>
          <a:p>
            <a:fld id="{7CB1C5FA-467D-48F3-9F36-205F533C0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208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r">
              <a:defRPr sz="1400"/>
            </a:lvl1pPr>
          </a:lstStyle>
          <a:p>
            <a:fld id="{F0389419-4E28-4B58-9AA2-383238311FDA}" type="datetimeFigureOut">
              <a:rPr lang="fr-FR" smtClean="0"/>
              <a:t>16/03/2020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277938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20" tIns="47960" rIns="95920" bIns="4796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10"/>
            <a:ext cx="5679440" cy="4029879"/>
          </a:xfrm>
          <a:prstGeom prst="rect">
            <a:avLst/>
          </a:prstGeom>
        </p:spPr>
        <p:txBody>
          <a:bodyPr vert="horz" lIns="95920" tIns="47960" rIns="95920" bIns="4796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r">
              <a:defRPr sz="1400"/>
            </a:lvl1pPr>
          </a:lstStyle>
          <a:p>
            <a:fld id="{39DC57ED-270C-43E3-91AA-48F4CC1938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1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38617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77234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15851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54468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193085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31702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70319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08936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8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0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3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ED1C4103-FF01-4613-BB77-A54429AC18D2}" type="datetime4">
              <a:rPr lang="fr-FR" noProof="0" smtClean="0"/>
              <a:t>9 octobre 2019</a:t>
            </a:fld>
            <a:endParaRPr lang="fr-FR" noProof="0" dirty="0"/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388946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d'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A024-CC5C-49D4-9EDE-B13C9CE4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952101-6F0D-4470-B900-D7C009A83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60769C5C-EDFB-44C6-A754-7FD9C1B5A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8242" y="135808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6" name="Espace réservé pour une image  4">
            <a:extLst>
              <a:ext uri="{FF2B5EF4-FFF2-40B4-BE49-F238E27FC236}">
                <a16:creationId xmlns:a16="http://schemas.microsoft.com/office/drawing/2014/main" id="{CE83B8F1-3CFD-4C6F-B77B-684EE09D6F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43696" y="135808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1F07BDA-5AB0-410C-A329-8C06350E1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1227" y="135808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5E4514-E62C-42B5-BE1E-5F1CD3D2A789}"/>
              </a:ext>
            </a:extLst>
          </p:cNvPr>
          <p:cNvCxnSpPr/>
          <p:nvPr userDrawn="1"/>
        </p:nvCxnSpPr>
        <p:spPr>
          <a:xfrm flipH="1">
            <a:off x="914402" y="233280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5C946E34-2083-434D-8404-8F5AEE71F0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23927" y="135808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653795C-036F-4780-863C-5F5B75D45AC9}"/>
              </a:ext>
            </a:extLst>
          </p:cNvPr>
          <p:cNvCxnSpPr/>
          <p:nvPr userDrawn="1"/>
        </p:nvCxnSpPr>
        <p:spPr>
          <a:xfrm flipH="1">
            <a:off x="4643696" y="233280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Espace réservé pour une image  4">
            <a:extLst>
              <a:ext uri="{FF2B5EF4-FFF2-40B4-BE49-F238E27FC236}">
                <a16:creationId xmlns:a16="http://schemas.microsoft.com/office/drawing/2014/main" id="{6076C443-2E06-4281-8B05-53A67256EE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8242" y="2628159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4" name="Espace réservé pour une image  4">
            <a:extLst>
              <a:ext uri="{FF2B5EF4-FFF2-40B4-BE49-F238E27FC236}">
                <a16:creationId xmlns:a16="http://schemas.microsoft.com/office/drawing/2014/main" id="{AAFC24E1-75A5-4390-A26C-B3DE9FF20EE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43696" y="2628159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67AD350B-6F89-4863-9328-41F1D93BBC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1227" y="2628160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B1C8393-42C9-4E5B-B22A-7A1C80B3392B}"/>
              </a:ext>
            </a:extLst>
          </p:cNvPr>
          <p:cNvCxnSpPr/>
          <p:nvPr userDrawn="1"/>
        </p:nvCxnSpPr>
        <p:spPr>
          <a:xfrm flipH="1">
            <a:off x="914402" y="3602884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EADC8B10-F914-44B6-855C-77AEF500D4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23927" y="2634550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674119E-EE06-45F8-B404-7D969C8F47C0}"/>
              </a:ext>
            </a:extLst>
          </p:cNvPr>
          <p:cNvCxnSpPr/>
          <p:nvPr userDrawn="1"/>
        </p:nvCxnSpPr>
        <p:spPr>
          <a:xfrm flipH="1">
            <a:off x="4643696" y="3602884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Espace réservé pour une image  4">
            <a:extLst>
              <a:ext uri="{FF2B5EF4-FFF2-40B4-BE49-F238E27FC236}">
                <a16:creationId xmlns:a16="http://schemas.microsoft.com/office/drawing/2014/main" id="{2E8B88C5-9DD3-4342-8110-493B6A4046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8242" y="3878367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0" name="Espace réservé pour une image  4">
            <a:extLst>
              <a:ext uri="{FF2B5EF4-FFF2-40B4-BE49-F238E27FC236}">
                <a16:creationId xmlns:a16="http://schemas.microsoft.com/office/drawing/2014/main" id="{11DFD99F-CCC2-490B-9103-83A0C7B5BF9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43696" y="3878367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105DF51F-34C2-49EC-92D0-D81C49BE6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1227" y="3878368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75A8DBD-F5B7-405E-B653-6D5F7E42EB8D}"/>
              </a:ext>
            </a:extLst>
          </p:cNvPr>
          <p:cNvCxnSpPr/>
          <p:nvPr userDrawn="1"/>
        </p:nvCxnSpPr>
        <p:spPr>
          <a:xfrm flipH="1">
            <a:off x="914402" y="4853092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402FF8C-DB59-4608-B517-7FD5643141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23927" y="3866242"/>
            <a:ext cx="2359026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D552D8A-671C-4599-8FC0-D56624B966E2}"/>
              </a:ext>
            </a:extLst>
          </p:cNvPr>
          <p:cNvCxnSpPr/>
          <p:nvPr userDrawn="1"/>
        </p:nvCxnSpPr>
        <p:spPr>
          <a:xfrm flipH="1">
            <a:off x="4643696" y="4853092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Espace réservé pour une image  4">
            <a:extLst>
              <a:ext uri="{FF2B5EF4-FFF2-40B4-BE49-F238E27FC236}">
                <a16:creationId xmlns:a16="http://schemas.microsoft.com/office/drawing/2014/main" id="{979E6621-7EBD-4E8A-9D3F-98667422C62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8242" y="512857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6" name="Espace réservé pour une image  4">
            <a:extLst>
              <a:ext uri="{FF2B5EF4-FFF2-40B4-BE49-F238E27FC236}">
                <a16:creationId xmlns:a16="http://schemas.microsoft.com/office/drawing/2014/main" id="{4EB9FABD-311A-46B5-803C-4468714878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643696" y="512857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B039882E-C7D2-4A10-8D17-525FEF96661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227" y="512857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0312D7E-F5FE-4ADB-8526-4D9ED88C5C15}"/>
              </a:ext>
            </a:extLst>
          </p:cNvPr>
          <p:cNvCxnSpPr/>
          <p:nvPr userDrawn="1"/>
        </p:nvCxnSpPr>
        <p:spPr>
          <a:xfrm flipH="1">
            <a:off x="914402" y="610329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6AD72B51-7D15-4502-B762-932C85FC8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23927" y="512857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3D9F259-C0D9-40E4-B155-CD1D47C48F43}"/>
              </a:ext>
            </a:extLst>
          </p:cNvPr>
          <p:cNvCxnSpPr/>
          <p:nvPr userDrawn="1"/>
        </p:nvCxnSpPr>
        <p:spPr>
          <a:xfrm flipH="1">
            <a:off x="4643696" y="610329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18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269974" y="2277417"/>
            <a:ext cx="4765976" cy="6247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57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400" kern="1200" dirty="0" smtClean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</a:lstStyle>
          <a:p>
            <a:r>
              <a:rPr lang="fr-FR" noProof="0" dirty="0"/>
              <a:t>Merci de votre attention</a:t>
            </a:r>
          </a:p>
        </p:txBody>
      </p:sp>
      <p:sp>
        <p:nvSpPr>
          <p:cNvPr id="10" name="Espace réservé du texte 18"/>
          <p:cNvSpPr>
            <a:spLocks noGrp="1"/>
          </p:cNvSpPr>
          <p:nvPr>
            <p:ph type="body" sz="quarter" idx="10" hasCustomPrompt="1"/>
          </p:nvPr>
        </p:nvSpPr>
        <p:spPr>
          <a:xfrm>
            <a:off x="991769" y="4403563"/>
            <a:ext cx="6848148" cy="267471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z="1000" b="1" noProof="0" dirty="0">
                <a:solidFill>
                  <a:schemeClr val="tx1"/>
                </a:solidFill>
                <a:latin typeface="Calibri"/>
                <a:cs typeface="Calibri"/>
              </a:rPr>
              <a:t>Crédits photos </a:t>
            </a:r>
            <a:r>
              <a:rPr lang="fr-FR" sz="1000" noProof="0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11" name="Espace réservé du texte 20"/>
          <p:cNvSpPr>
            <a:spLocks noGrp="1"/>
          </p:cNvSpPr>
          <p:nvPr>
            <p:ph type="body" sz="quarter" idx="12" hasCustomPrompt="1"/>
          </p:nvPr>
        </p:nvSpPr>
        <p:spPr>
          <a:xfrm>
            <a:off x="3269974" y="3140287"/>
            <a:ext cx="4714240" cy="405970"/>
          </a:xfrm>
        </p:spPr>
        <p:txBody>
          <a:bodyPr>
            <a:spAutoFit/>
          </a:bodyPr>
          <a:lstStyle>
            <a:lvl1pPr marL="0" indent="0">
              <a:buFontTx/>
              <a:buNone/>
              <a:defRPr lang="fr-FR" sz="2000" kern="1200" smtClean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fr-FR" sz="2000" kern="1200" noProof="0" dirty="0">
                <a:solidFill>
                  <a:schemeClr val="bg1"/>
                </a:solidFill>
                <a:latin typeface="Calibri"/>
                <a:ea typeface="+mn-ea"/>
                <a:cs typeface="Calibri"/>
              </a:rPr>
              <a:t>Mise à jour 20 mai 2019</a:t>
            </a:r>
            <a:endParaRPr lang="fr-FR" noProof="0" dirty="0"/>
          </a:p>
        </p:txBody>
      </p:sp>
      <p:sp>
        <p:nvSpPr>
          <p:cNvPr id="12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pic>
        <p:nvPicPr>
          <p:cNvPr id="13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4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54937" y="3564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197718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80"/>
            <a:ext cx="9144000" cy="5998464"/>
          </a:xfrm>
          <a:prstGeom prst="rect">
            <a:avLst/>
          </a:prstGeom>
        </p:spPr>
      </p:pic>
      <p:pic>
        <p:nvPicPr>
          <p:cNvPr id="13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6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Annexes</a:t>
            </a:r>
          </a:p>
        </p:txBody>
      </p:sp>
      <p:sp>
        <p:nvSpPr>
          <p:cNvPr id="19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20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13 mai 2019</a:t>
            </a:r>
          </a:p>
        </p:txBody>
      </p:sp>
    </p:spTree>
    <p:extLst>
      <p:ext uri="{BB962C8B-B14F-4D97-AF65-F5344CB8AC3E}">
        <p14:creationId xmlns:p14="http://schemas.microsoft.com/office/powerpoint/2010/main" val="93149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544190" cy="379192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891858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3259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8367891" y="8887879"/>
            <a:ext cx="627944" cy="107722"/>
          </a:xfrm>
        </p:spPr>
        <p:txBody>
          <a:bodyPr/>
          <a:lstStyle/>
          <a:p>
            <a:pPr algn="ctr"/>
            <a:fld id="{854A34C9-9A4B-6445-85E1-F779B5E87362}" type="slidenum">
              <a:rPr 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883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830580" y="199574"/>
            <a:ext cx="6172200" cy="372396"/>
          </a:xfrm>
        </p:spPr>
        <p:txBody>
          <a:bodyPr/>
          <a:lstStyle>
            <a:lvl1pPr>
              <a:defRPr b="1"/>
            </a:lvl1pPr>
          </a:lstStyle>
          <a:p>
            <a:r>
              <a:rPr lang="pt-BR" dirty="0"/>
              <a:t>CLICK TO EDIT MASTER TITLE STYLE</a:t>
            </a:r>
            <a:endParaRPr lang="fr-FR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544253" y="6673287"/>
            <a:ext cx="470958" cy="107722"/>
          </a:xfrm>
          <a:prstGeom prst="rect">
            <a:avLst/>
          </a:prstGeom>
        </p:spPr>
        <p:txBody>
          <a:bodyPr tIns="0" bIns="0">
            <a:spAutoFit/>
          </a:bodyPr>
          <a:lstStyle>
            <a:lvl1pPr>
              <a:defRPr/>
            </a:lvl1pPr>
          </a:lstStyle>
          <a:p>
            <a:pPr algn="ctr"/>
            <a:fld id="{854A34C9-9A4B-6445-85E1-F779B5E87362}" type="slidenum">
              <a:rPr 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972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2854413"/>
            <a:ext cx="6858000" cy="6555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37827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97CC-49B3-45D2-9A4D-CB1B23C4BF72}" type="datetimeFigureOut">
              <a:rPr lang="fr-FR" smtClean="0"/>
              <a:t>16/03/2020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367891" y="6665909"/>
            <a:ext cx="627944" cy="769441"/>
          </a:xfrm>
        </p:spPr>
        <p:txBody>
          <a:bodyPr/>
          <a:lstStyle/>
          <a:p>
            <a:fld id="{00FA1950-6CCE-4F03-BBDC-4443F8FACB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624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12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9 octobre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122334" y="1143001"/>
            <a:ext cx="2751138" cy="239369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699585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066800" y="473604"/>
            <a:ext cx="3505200" cy="14380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739085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32348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12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9 octobre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122334" y="1143001"/>
            <a:ext cx="2751138" cy="239369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42050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7ADA7C-03B8-49D0-A935-DE3625BD6F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id="{72E9C4E7-2BF2-4AB8-9707-825FA5757113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763" y="1835150"/>
            <a:ext cx="4381500" cy="359029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0038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6218"/>
            <a:ext cx="9144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738142" y="617538"/>
            <a:ext cx="3987800" cy="12441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46554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12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9 octobre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122334" y="1143001"/>
            <a:ext cx="2751138" cy="239369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85783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066800" y="473604"/>
            <a:ext cx="3505200" cy="14380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06679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1427964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7ADA7C-03B8-49D0-A935-DE3625BD6F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id="{72E9C4E7-2BF2-4AB8-9707-825FA5757113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763" y="1835150"/>
            <a:ext cx="4381500" cy="359029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484330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6218"/>
            <a:ext cx="9144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738142" y="617538"/>
            <a:ext cx="3987800" cy="12441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134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066800" y="473604"/>
            <a:ext cx="3505200" cy="143804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528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1513944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1776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A0520F-F2B4-4144-B2A0-D31492DE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0C283F-3F6C-463B-B6FF-C5A1120E7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0235D1-1CA4-4813-8F9E-8EA6F5F9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27" name="Titre 4">
            <a:extLst>
              <a:ext uri="{FF2B5EF4-FFF2-40B4-BE49-F238E27FC236}">
                <a16:creationId xmlns:a16="http://schemas.microsoft.com/office/drawing/2014/main" id="{9EB6429C-6B7C-4EE1-B9DC-E41E0338FCE4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Espace réservé pour une image  28">
            <a:extLst>
              <a:ext uri="{FF2B5EF4-FFF2-40B4-BE49-F238E27FC236}">
                <a16:creationId xmlns:a16="http://schemas.microsoft.com/office/drawing/2014/main" id="{00B39465-DFB6-4F0B-AD93-34B67A43F556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31444" y="1835212"/>
            <a:ext cx="1521946" cy="195071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05215E8A-C584-469C-8777-F84DF88AD457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752037" y="1835212"/>
            <a:ext cx="1478663" cy="119856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33" name="Espace réservé pour une image  32">
            <a:extLst>
              <a:ext uri="{FF2B5EF4-FFF2-40B4-BE49-F238E27FC236}">
                <a16:creationId xmlns:a16="http://schemas.microsoft.com/office/drawing/2014/main" id="{F295F236-0258-44BD-A085-BC26E990060E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334674" y="1835151"/>
            <a:ext cx="1178590" cy="1280980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10F23775-F583-446B-ADBA-A32E31D6D2F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28279" y="3298825"/>
            <a:ext cx="1184516" cy="113810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CBB53359-B79D-4793-A0BA-531D16C92DB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757364" y="3201989"/>
            <a:ext cx="1466941" cy="583936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9" name="Espace réservé pour une image  38">
            <a:extLst>
              <a:ext uri="{FF2B5EF4-FFF2-40B4-BE49-F238E27FC236}">
                <a16:creationId xmlns:a16="http://schemas.microsoft.com/office/drawing/2014/main" id="{7629CC81-1DE8-42E7-8943-496B487C7A1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31763" y="3968619"/>
            <a:ext cx="1517650" cy="52718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3D9A0616-6187-42B8-A49C-5704495AFA0F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31763" y="4673601"/>
            <a:ext cx="1517650" cy="60564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3" name="Espace réservé pour une image  42">
            <a:extLst>
              <a:ext uri="{FF2B5EF4-FFF2-40B4-BE49-F238E27FC236}">
                <a16:creationId xmlns:a16="http://schemas.microsoft.com/office/drawing/2014/main" id="{10BA3FEF-381F-4AA8-9215-136F5361141D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1752037" y="3968619"/>
            <a:ext cx="1466850" cy="1310624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5" name="Espace réservé pour une image  44">
            <a:extLst>
              <a:ext uri="{FF2B5EF4-FFF2-40B4-BE49-F238E27FC236}">
                <a16:creationId xmlns:a16="http://schemas.microsoft.com/office/drawing/2014/main" id="{8FD27BC5-345B-4477-941A-3575E8185B4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319464" y="4619627"/>
            <a:ext cx="1193800" cy="659616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42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7ADA7C-03B8-49D0-A935-DE3625BD6F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id="{72E9C4E7-2BF2-4AB8-9707-825FA5757113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763" y="1835150"/>
            <a:ext cx="4381500" cy="359029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838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6218"/>
            <a:ext cx="9144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738142" y="617538"/>
            <a:ext cx="3987800" cy="124414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08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>
            <a:spLocks noGrp="1"/>
          </p:cNvSpPr>
          <p:nvPr>
            <p:ph type="title"/>
          </p:nvPr>
        </p:nvSpPr>
        <p:spPr>
          <a:xfrm>
            <a:off x="1107440" y="196178"/>
            <a:ext cx="8229600" cy="379192"/>
          </a:xfrm>
          <a:prstGeom prst="rect">
            <a:avLst/>
          </a:prstGeom>
        </p:spPr>
        <p:txBody>
          <a:bodyPr vert="horz" lIns="127723" tIns="50285" rIns="127723" bIns="50285" rtlCol="0" anchor="ctr">
            <a:spAutoFit/>
          </a:bodyPr>
          <a:lstStyle>
            <a:lvl1pPr>
              <a:defRPr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691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293436"/>
            <a:ext cx="7886700" cy="1382648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7"/>
            <a:ext cx="9144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-25706"/>
            <a:ext cx="9143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3526" y="6627317"/>
            <a:ext cx="970475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66" y="-25707"/>
            <a:ext cx="970475" cy="783772"/>
          </a:xfrm>
          <a:prstGeom prst="rect">
            <a:avLst/>
          </a:prstGeom>
          <a:solidFill>
            <a:srgbClr val="C117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67891" y="6665909"/>
            <a:ext cx="627944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5" descr="cea_logo_typo2_small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4" y="224966"/>
            <a:ext cx="612339" cy="3464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4395374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/>
        </p:nvSpPr>
        <p:spPr>
          <a:xfrm>
            <a:off x="6593653" y="6666681"/>
            <a:ext cx="1583653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77F22B5-7D27-43F2-84DD-15A13BA901E0}" type="datetime4">
              <a:rPr lang="fr-FR" sz="110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16 mars 2020</a:t>
            </a:fld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52" y="6635131"/>
            <a:ext cx="4132448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Commissariat à l’énergie atomique et aux énergies alternatives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961466" y="6658217"/>
            <a:ext cx="991792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 err="1" smtClean="0">
                <a:latin typeface="Calibri" panose="020F0502020204030204" pitchFamily="34" charset="0"/>
              </a:rPr>
              <a:t>J.Hillairet</a:t>
            </a:r>
            <a:r>
              <a:rPr lang="fr-FR" sz="1100" dirty="0" smtClean="0">
                <a:latin typeface="Calibri" panose="020F0502020204030204" pitchFamily="34" charset="0"/>
              </a:rPr>
              <a:t> et al.</a:t>
            </a:r>
            <a:endParaRPr lang="fr-FR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4" r:id="rId2"/>
    <p:sldLayoutId id="2147483705" r:id="rId3"/>
    <p:sldLayoutId id="2147483706" r:id="rId4"/>
    <p:sldLayoutId id="2147483709" r:id="rId5"/>
    <p:sldLayoutId id="2147483710" r:id="rId6"/>
    <p:sldLayoutId id="2147483711" r:id="rId7"/>
    <p:sldLayoutId id="2147483708" r:id="rId8"/>
    <p:sldLayoutId id="2147483707" r:id="rId9"/>
    <p:sldLayoutId id="2147483732" r:id="rId10"/>
    <p:sldLayoutId id="2147483701" r:id="rId11"/>
    <p:sldLayoutId id="2147483702" r:id="rId12"/>
    <p:sldLayoutId id="2147483733" r:id="rId13"/>
    <p:sldLayoutId id="2147483735" r:id="rId14"/>
    <p:sldLayoutId id="2147483736" r:id="rId15"/>
    <p:sldLayoutId id="2147483737" r:id="rId16"/>
  </p:sldLayoutIdLst>
  <p:timing>
    <p:tnLst>
      <p:par>
        <p:cTn id="1" dur="indefinite" restart="never" nodeType="tmRoot"/>
      </p:par>
    </p:tnLst>
  </p:timing>
  <p:hf hd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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293436"/>
            <a:ext cx="7886700" cy="1382648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7"/>
            <a:ext cx="9144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-25706"/>
            <a:ext cx="9143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3526" y="6627317"/>
            <a:ext cx="970475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66" y="-25707"/>
            <a:ext cx="970475" cy="783772"/>
          </a:xfrm>
          <a:prstGeom prst="rect">
            <a:avLst/>
          </a:prstGeom>
          <a:solidFill>
            <a:srgbClr val="C117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67891" y="6665909"/>
            <a:ext cx="627944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5" descr="cea_logo_typo2_small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4" y="224966"/>
            <a:ext cx="612339" cy="3464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4395374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/>
        </p:nvSpPr>
        <p:spPr>
          <a:xfrm>
            <a:off x="6593653" y="6666681"/>
            <a:ext cx="1583653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77F22B5-7D27-43F2-84DD-15A13BA901E0}" type="datetime4">
              <a:rPr lang="fr-FR" sz="110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16 mars 2020</a:t>
            </a:fld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52" y="6635131"/>
            <a:ext cx="4132448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Commissariat à l’énergie atomique et aux énergies alternatives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961466" y="6658217"/>
            <a:ext cx="541348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>
                <a:latin typeface="Calibri" panose="020F0502020204030204" pitchFamily="34" charset="0"/>
              </a:rPr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161946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9" r:id="rId3"/>
    <p:sldLayoutId id="2147483717" r:id="rId4"/>
    <p:sldLayoutId id="2147483718" r:id="rId5"/>
  </p:sldLayoutIdLst>
  <p:hf hd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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293436"/>
            <a:ext cx="7886700" cy="1382648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7"/>
            <a:ext cx="9144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-25706"/>
            <a:ext cx="9143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3526" y="6627317"/>
            <a:ext cx="970475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66" y="-25707"/>
            <a:ext cx="970475" cy="783772"/>
          </a:xfrm>
          <a:prstGeom prst="rect">
            <a:avLst/>
          </a:prstGeom>
          <a:solidFill>
            <a:srgbClr val="C117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67891" y="6665909"/>
            <a:ext cx="627944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5" descr="cea_logo_typo2_small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4" y="224966"/>
            <a:ext cx="612339" cy="3464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4395374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/>
        </p:nvSpPr>
        <p:spPr>
          <a:xfrm>
            <a:off x="6593653" y="6666681"/>
            <a:ext cx="1583653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77F22B5-7D27-43F2-84DD-15A13BA901E0}" type="datetime4">
              <a:rPr lang="fr-FR" sz="110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16 mars 2020</a:t>
            </a:fld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52" y="6635131"/>
            <a:ext cx="4132448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Commissariat à l’énergie atomique et aux énergies alternatives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961466" y="6658217"/>
            <a:ext cx="541348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>
                <a:latin typeface="Calibri" panose="020F0502020204030204" pitchFamily="34" charset="0"/>
              </a:rPr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320076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31" r:id="rId3"/>
    <p:sldLayoutId id="2147483729" r:id="rId4"/>
    <p:sldLayoutId id="2147483730" r:id="rId5"/>
  </p:sldLayoutIdLst>
  <p:hf hd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u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>
          <a:xfrm>
            <a:off x="834776" y="4167744"/>
            <a:ext cx="8078086" cy="1070768"/>
          </a:xfrm>
        </p:spPr>
        <p:txBody>
          <a:bodyPr/>
          <a:lstStyle/>
          <a:p>
            <a:r>
              <a:rPr lang="fr-FR" dirty="0" smtClean="0"/>
              <a:t>WEST C4 ICRH System Status and </a:t>
            </a:r>
            <a:r>
              <a:rPr lang="fr-FR" dirty="0" err="1" smtClean="0"/>
              <a:t>Coupling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/>
          </p:nvPr>
        </p:nvSpPr>
        <p:spPr>
          <a:xfrm>
            <a:off x="843277" y="4791902"/>
            <a:ext cx="2942010" cy="309021"/>
          </a:xfrm>
        </p:spPr>
        <p:txBody>
          <a:bodyPr/>
          <a:lstStyle/>
          <a:p>
            <a:r>
              <a:rPr lang="fr-FR" dirty="0" smtClean="0"/>
              <a:t>19/03/2020 WEST </a:t>
            </a:r>
            <a:r>
              <a:rPr lang="fr-FR" dirty="0" smtClean="0"/>
              <a:t>TFM – Virtual Edition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2"/>
          </p:nvPr>
        </p:nvSpPr>
        <p:spPr>
          <a:xfrm>
            <a:off x="834776" y="5227934"/>
            <a:ext cx="5844319" cy="755810"/>
          </a:xfrm>
        </p:spPr>
        <p:txBody>
          <a:bodyPr/>
          <a:lstStyle/>
          <a:p>
            <a:r>
              <a:rPr lang="fr-FR" dirty="0" smtClean="0"/>
              <a:t>CEA: </a:t>
            </a:r>
            <a:r>
              <a:rPr lang="fr-FR" dirty="0" err="1" smtClean="0"/>
              <a:t>J.Hillairet</a:t>
            </a:r>
            <a:r>
              <a:rPr lang="fr-FR" dirty="0"/>
              <a:t>, </a:t>
            </a:r>
            <a:r>
              <a:rPr lang="fr-FR" dirty="0" err="1" smtClean="0"/>
              <a:t>L.Colas</a:t>
            </a:r>
            <a:r>
              <a:rPr lang="fr-FR" dirty="0" smtClean="0"/>
              <a:t>, </a:t>
            </a:r>
            <a:r>
              <a:rPr lang="fr-FR" dirty="0" err="1" smtClean="0"/>
              <a:t>F.Durand</a:t>
            </a:r>
            <a:r>
              <a:rPr lang="fr-FR" dirty="0" smtClean="0"/>
              <a:t>, </a:t>
            </a:r>
            <a:r>
              <a:rPr lang="fr-FR" dirty="0" err="1" smtClean="0"/>
              <a:t>G.Lombard</a:t>
            </a:r>
            <a:r>
              <a:rPr lang="fr-FR" dirty="0" smtClean="0"/>
              <a:t>, </a:t>
            </a:r>
            <a:r>
              <a:rPr lang="fr-FR" dirty="0" err="1" smtClean="0"/>
              <a:t>P.Mollard</a:t>
            </a:r>
            <a:endParaRPr lang="fr-FR" dirty="0" smtClean="0"/>
          </a:p>
          <a:p>
            <a:r>
              <a:rPr lang="fr-FR" dirty="0" smtClean="0"/>
              <a:t>IO: </a:t>
            </a:r>
            <a:r>
              <a:rPr lang="fr-FR" dirty="0" err="1" smtClean="0"/>
              <a:t>W.Helou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90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Plasma control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btw VACTH and EQUINOX equilibrium (500kA/3.6T plasmas)  </a:t>
            </a:r>
          </a:p>
          <a:p>
            <a:pPr lvl="1"/>
            <a:r>
              <a:rPr lang="en-US" dirty="0" smtClean="0"/>
              <a:t>En USN, </a:t>
            </a:r>
            <a:r>
              <a:rPr lang="en-US" dirty="0" err="1" smtClean="0"/>
              <a:t>différence</a:t>
            </a:r>
            <a:r>
              <a:rPr lang="en-US" dirty="0" smtClean="0"/>
              <a:t> de </a:t>
            </a:r>
            <a:r>
              <a:rPr lang="en-US" dirty="0" err="1" smtClean="0"/>
              <a:t>l’ordre</a:t>
            </a:r>
            <a:r>
              <a:rPr lang="en-US" dirty="0" smtClean="0"/>
              <a:t> de 15mm sur le </a:t>
            </a:r>
            <a:r>
              <a:rPr lang="en-US" dirty="0" err="1" smtClean="0"/>
              <a:t>Rext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En LSN, </a:t>
            </a:r>
            <a:r>
              <a:rPr lang="en-US" dirty="0" err="1" smtClean="0"/>
              <a:t>différence</a:t>
            </a:r>
            <a:r>
              <a:rPr lang="en-US" dirty="0" smtClean="0"/>
              <a:t> de .. 40mm !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Would explain coupling difference measured btw LSN and USN?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4294967295"/>
          </p:nvPr>
        </p:nvSpPr>
        <p:spPr>
          <a:xfrm>
            <a:off x="0" y="6378575"/>
            <a:ext cx="7924800" cy="295275"/>
          </a:xfrm>
        </p:spPr>
        <p:txBody>
          <a:bodyPr/>
          <a:lstStyle/>
          <a:p>
            <a:r>
              <a:rPr lang="en-US" sz="1200" dirty="0" smtClean="0"/>
              <a:t>From N. FEDORCZAK (18/09)</a:t>
            </a:r>
            <a:endParaRPr lang="en-US" sz="1200" dirty="0"/>
          </a:p>
        </p:txBody>
      </p:sp>
      <p:pic>
        <p:nvPicPr>
          <p:cNvPr id="8194" name="Imag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400" y="2085975"/>
            <a:ext cx="6553200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contenu 3"/>
          <p:cNvSpPr txBox="1">
            <a:spLocks/>
          </p:cNvSpPr>
          <p:nvPr/>
        </p:nvSpPr>
        <p:spPr>
          <a:xfrm>
            <a:off x="681144" y="5968731"/>
            <a:ext cx="7886700" cy="405970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Conclusion: </a:t>
            </a:r>
            <a:r>
              <a:rPr lang="en-US" b="0" dirty="0" smtClean="0"/>
              <a:t>probably margin for coupling improvements in C5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Improving Coupling: LH Power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11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81191" y="939566"/>
            <a:ext cx="7886700" cy="652191"/>
          </a:xfrm>
        </p:spPr>
        <p:txBody>
          <a:bodyPr/>
          <a:lstStyle/>
          <a:p>
            <a:r>
              <a:rPr lang="en-GB" dirty="0" smtClean="0"/>
              <a:t>As observed before, LH power increases IC coupling by ~ 30% in LSN plasmas </a:t>
            </a:r>
          </a:p>
          <a:p>
            <a:pPr lvl="1"/>
            <a:r>
              <a:rPr lang="en-GB" dirty="0" smtClean="0"/>
              <a:t>Also observed for 700 kA (but reduced database)</a:t>
            </a:r>
            <a:endParaRPr lang="en-GB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91" y="1513883"/>
            <a:ext cx="8062940" cy="503933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91" y="1513883"/>
            <a:ext cx="8062940" cy="50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91" y="1513883"/>
            <a:ext cx="8062939" cy="503933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91" y="1513883"/>
            <a:ext cx="8062939" cy="503933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Improving Coupling: LH Power in USN plasmas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12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81191" y="955468"/>
            <a:ext cx="7886700" cy="405970"/>
          </a:xfrm>
        </p:spPr>
        <p:txBody>
          <a:bodyPr/>
          <a:lstStyle/>
          <a:p>
            <a:r>
              <a:rPr lang="en-GB" dirty="0" smtClean="0"/>
              <a:t>Effect of LH combines with effect of USN plasma equilibria </a:t>
            </a:r>
            <a:r>
              <a:rPr lang="en-GB" dirty="0" smtClean="0">
                <a:sym typeface="Wingdings" panose="05000000000000000000" pitchFamily="2" charset="2"/>
              </a:rPr>
              <a:t> ~ +100</a:t>
            </a:r>
            <a:r>
              <a:rPr lang="en-GB" dirty="0" smtClean="0">
                <a:sym typeface="Wingdings" panose="05000000000000000000" pitchFamily="2" charset="2"/>
              </a:rPr>
              <a:t>%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 rot="18237529">
            <a:off x="3760967" y="3710385"/>
            <a:ext cx="176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/>
              <a:t>Not enough data</a:t>
            </a:r>
            <a:br>
              <a:rPr lang="en-GB" sz="1800" dirty="0" smtClean="0"/>
            </a:br>
            <a:r>
              <a:rPr lang="en-GB" sz="1800" dirty="0" smtClean="0"/>
              <a:t>for Q2 in USN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762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47" y="1777571"/>
            <a:ext cx="4982453" cy="37212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158"/>
            <a:ext cx="4135490" cy="54790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1" y="60758"/>
            <a:ext cx="7544190" cy="650036"/>
          </a:xfrm>
        </p:spPr>
        <p:txBody>
          <a:bodyPr/>
          <a:lstStyle/>
          <a:p>
            <a:r>
              <a:rPr lang="en-GB" dirty="0" smtClean="0"/>
              <a:t>Improving Coupling: </a:t>
            </a:r>
            <a:r>
              <a:rPr lang="en-GB" dirty="0" err="1" smtClean="0"/>
              <a:t>Gaz</a:t>
            </a:r>
            <a:r>
              <a:rPr lang="en-GB" dirty="0" smtClean="0"/>
              <a:t> </a:t>
            </a:r>
            <a:r>
              <a:rPr lang="en-GB" dirty="0" smtClean="0"/>
              <a:t>Puffing </a:t>
            </a:r>
            <a:br>
              <a:rPr lang="en-GB" dirty="0" smtClean="0"/>
            </a:br>
            <a:r>
              <a:rPr lang="en-GB" dirty="0" smtClean="0">
                <a:solidFill>
                  <a:schemeClr val="accent3"/>
                </a:solidFill>
              </a:rPr>
              <a:t>(not finished)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13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771900" y="879158"/>
            <a:ext cx="5499100" cy="1144634"/>
          </a:xfrm>
        </p:spPr>
        <p:txBody>
          <a:bodyPr/>
          <a:lstStyle/>
          <a:p>
            <a:r>
              <a:rPr lang="en-GB" dirty="0" smtClean="0"/>
              <a:t>25/10/2019 - #</a:t>
            </a:r>
            <a:r>
              <a:rPr lang="en-GB" dirty="0"/>
              <a:t>55681-55682 </a:t>
            </a:r>
            <a:r>
              <a:rPr lang="en-GB" dirty="0" smtClean="0"/>
              <a:t>– 800 kA</a:t>
            </a:r>
            <a:endParaRPr lang="en-GB" dirty="0" smtClean="0"/>
          </a:p>
          <a:p>
            <a:pPr marL="360000" lvl="1"/>
            <a:r>
              <a:rPr lang="en-GB" dirty="0"/>
              <a:t>Valve#1</a:t>
            </a:r>
            <a:r>
              <a:rPr lang="en-GB" dirty="0" smtClean="0"/>
              <a:t>(LH1) up to 2 Pa.m</a:t>
            </a:r>
            <a:r>
              <a:rPr lang="en-GB" baseline="30000" dirty="0" smtClean="0"/>
              <a:t>3</a:t>
            </a:r>
            <a:r>
              <a:rPr lang="en-GB" dirty="0" smtClean="0"/>
              <a:t>/s (1x10</a:t>
            </a:r>
            <a:r>
              <a:rPr lang="en-GB" baseline="30000" dirty="0" smtClean="0"/>
              <a:t>21</a:t>
            </a:r>
            <a:r>
              <a:rPr lang="en-GB" dirty="0" smtClean="0"/>
              <a:t> el/s)</a:t>
            </a:r>
          </a:p>
          <a:p>
            <a:pPr marL="360000" lvl="1"/>
            <a:r>
              <a:rPr lang="en-GB" dirty="0" smtClean="0"/>
              <a:t>Effect on edge density, but not enough to impact </a:t>
            </a:r>
            <a:r>
              <a:rPr lang="en-GB" dirty="0" err="1" smtClean="0"/>
              <a:t>Rc</a:t>
            </a:r>
            <a:r>
              <a:rPr lang="en-GB" dirty="0" smtClean="0"/>
              <a:t> Q1</a:t>
            </a:r>
          </a:p>
          <a:p>
            <a:pPr marL="120519" lvl="1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	 not enough gas puffing (tbc)</a:t>
            </a:r>
            <a:endParaRPr lang="en-GB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68" y="3039762"/>
            <a:ext cx="4651367" cy="34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9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1" y="60758"/>
            <a:ext cx="4395374" cy="650036"/>
          </a:xfrm>
        </p:spPr>
        <p:txBody>
          <a:bodyPr/>
          <a:lstStyle/>
          <a:p>
            <a:r>
              <a:rPr lang="en-GB" dirty="0" smtClean="0"/>
              <a:t>Summary on coupling </a:t>
            </a:r>
            <a:r>
              <a:rPr lang="en-GB" dirty="0" smtClean="0"/>
              <a:t>experiments </a:t>
            </a:r>
            <a:r>
              <a:rPr lang="en-GB" dirty="0" smtClean="0">
                <a:solidFill>
                  <a:schemeClr val="accent3"/>
                </a:solidFill>
              </a:rPr>
              <a:t>(not finished)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14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28527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ICRH Coupling </a:t>
            </a:r>
            <a:r>
              <a:rPr lang="en-GB" dirty="0" smtClean="0"/>
              <a:t>increased </a:t>
            </a:r>
            <a:r>
              <a:rPr lang="en-GB" dirty="0" smtClean="0"/>
              <a:t>with LH power and/or during USN </a:t>
            </a:r>
            <a:r>
              <a:rPr lang="en-GB" dirty="0" smtClean="0"/>
              <a:t>plasmas</a:t>
            </a:r>
          </a:p>
          <a:p>
            <a:pPr lvl="1">
              <a:lnSpc>
                <a:spcPct val="150000"/>
              </a:lnSpc>
            </a:pPr>
            <a:endParaRPr lang="en-GB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/>
              <a:t>Local </a:t>
            </a:r>
            <a:r>
              <a:rPr lang="en-GB" dirty="0" err="1" smtClean="0"/>
              <a:t>Gaz</a:t>
            </a:r>
            <a:r>
              <a:rPr lang="en-GB" dirty="0" smtClean="0"/>
              <a:t> puffing was not found effective to increase coupling, </a:t>
            </a:r>
            <a:r>
              <a:rPr lang="en-GB" u="sng" dirty="0" smtClean="0"/>
              <a:t>but</a:t>
            </a:r>
            <a:r>
              <a:rPr lang="en-GB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en-GB" dirty="0" err="1" smtClean="0"/>
              <a:t>Gaz</a:t>
            </a:r>
            <a:r>
              <a:rPr lang="en-GB" dirty="0" smtClean="0"/>
              <a:t> fuelling rate very low due to WEST vacuum pumping limitation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There is hope is vacuum pumping is improved in C5</a:t>
            </a:r>
          </a:p>
          <a:p>
            <a:pPr lvl="1">
              <a:lnSpc>
                <a:spcPct val="150000"/>
              </a:lnSpc>
            </a:pPr>
            <a:endParaRPr lang="en-GB" dirty="0" smtClean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In WEST </a:t>
            </a:r>
            <a:r>
              <a:rPr lang="en-GB" dirty="0" smtClean="0"/>
              <a:t>C4,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0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15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845677" y="4801464"/>
            <a:ext cx="2850023" cy="249299"/>
          </a:xfrm>
        </p:spPr>
        <p:txBody>
          <a:bodyPr/>
          <a:lstStyle/>
          <a:p>
            <a:r>
              <a:rPr lang="en-GB" dirty="0" smtClean="0"/>
              <a:t>Phase Control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3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9902"/>
            <a:ext cx="4781550" cy="298846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703" y="799903"/>
            <a:ext cx="4907597" cy="306724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704" y="799903"/>
            <a:ext cx="4907595" cy="306724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 Toroidal Phase Control</a:t>
            </a:r>
            <a:endParaRPr lang="en-US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481191" y="4301574"/>
            <a:ext cx="7886700" cy="1667854"/>
          </a:xfrm>
        </p:spPr>
        <p:txBody>
          <a:bodyPr/>
          <a:lstStyle/>
          <a:p>
            <a:r>
              <a:rPr lang="en-US" dirty="0" smtClean="0"/>
              <a:t>Phase control started since #54626 (but not on all antennas/at the same time)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OK for Q4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OK for Q1 (after modifications of the electronic cards, &gt; #)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Not always reliable for Q2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/>
              <a:t>Phase control proven important for </a:t>
            </a:r>
            <a:r>
              <a:rPr lang="en-US" dirty="0" smtClean="0"/>
              <a:t>operation (see next)</a:t>
            </a:r>
            <a:endParaRPr lang="en-US" dirty="0" smtClean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1532238" y="1346886"/>
            <a:ext cx="197708" cy="85261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38383" y="106988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smtClean="0">
                <a:solidFill>
                  <a:schemeClr val="accent1">
                    <a:lumMod val="50000"/>
                  </a:schemeClr>
                </a:solidFill>
              </a:rPr>
              <a:t>Q4 OK</a:t>
            </a:r>
            <a:endParaRPr lang="en-GB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870621" y="124545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smtClean="0">
                <a:solidFill>
                  <a:schemeClr val="accent2">
                    <a:lumMod val="50000"/>
                  </a:schemeClr>
                </a:solidFill>
              </a:rPr>
              <a:t>Q1 OK</a:t>
            </a:r>
            <a:endParaRPr lang="en-GB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236106" y="1516274"/>
            <a:ext cx="77358" cy="68291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79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1736"/>
            <a:ext cx="4431710" cy="589417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Toroidal Phase Control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17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18001" y="841058"/>
            <a:ext cx="4826000" cy="2406518"/>
          </a:xfrm>
        </p:spPr>
        <p:txBody>
          <a:bodyPr/>
          <a:lstStyle/>
          <a:p>
            <a:r>
              <a:rPr lang="en-GB" dirty="0" smtClean="0"/>
              <a:t>Example of Phase Scan on Q2</a:t>
            </a:r>
          </a:p>
          <a:p>
            <a:r>
              <a:rPr lang="en-GB" dirty="0" smtClean="0"/>
              <a:t>Toroidal phase change detunes the antenna</a:t>
            </a:r>
          </a:p>
          <a:p>
            <a:pPr marL="360000" lvl="1"/>
            <a:r>
              <a:rPr lang="en-GB" dirty="0" smtClean="0"/>
              <a:t>Coupling resistance &amp; voltages unbalance</a:t>
            </a:r>
          </a:p>
          <a:p>
            <a:pPr marL="360000" lvl="1"/>
            <a:r>
              <a:rPr lang="en-GB" dirty="0" smtClean="0"/>
              <a:t>Associated to an increase of the radiation fraction (but n</a:t>
            </a:r>
            <a:r>
              <a:rPr lang="en-GB" baseline="-25000" dirty="0" smtClean="0"/>
              <a:t>e</a:t>
            </a:r>
            <a:r>
              <a:rPr lang="en-GB" dirty="0" smtClean="0"/>
              <a:t> not really stationary) </a:t>
            </a:r>
          </a:p>
          <a:p>
            <a:pPr marL="360000" lvl="1"/>
            <a:r>
              <a:rPr lang="en-GB" dirty="0" smtClean="0">
                <a:sym typeface="Wingdings" panose="05000000000000000000" pitchFamily="2" charset="2"/>
              </a:rPr>
              <a:t>WI radiance increases on lat. limiters as phase decreases (but also voltage increases) and not on divertor (cf. </a:t>
            </a:r>
            <a:r>
              <a:rPr lang="en-GB" dirty="0" err="1" smtClean="0">
                <a:sym typeface="Wingdings" panose="05000000000000000000" pitchFamily="2" charset="2"/>
              </a:rPr>
              <a:t>L.Colas</a:t>
            </a:r>
            <a:r>
              <a:rPr lang="en-GB" dirty="0" smtClean="0">
                <a:sym typeface="Wingdings" panose="05000000000000000000" pitchFamily="2" charset="2"/>
              </a:rPr>
              <a:t>)  importance of low Z limiter</a:t>
            </a:r>
            <a:endParaRPr lang="en-GB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668162" y="1050324"/>
            <a:ext cx="7512339" cy="5484183"/>
            <a:chOff x="1668162" y="1050324"/>
            <a:chExt cx="7512339" cy="548418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97" r="13544"/>
            <a:stretch/>
          </p:blipFill>
          <p:spPr>
            <a:xfrm>
              <a:off x="4431710" y="2891481"/>
              <a:ext cx="4564558" cy="364302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68162" y="1050324"/>
              <a:ext cx="2026508" cy="510334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avec flèche 10"/>
            <p:cNvCxnSpPr>
              <a:endCxn id="8" idx="1"/>
            </p:cNvCxnSpPr>
            <p:nvPr/>
          </p:nvCxnSpPr>
          <p:spPr>
            <a:xfrm>
              <a:off x="3682314" y="4596714"/>
              <a:ext cx="749396" cy="116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 rot="16200000">
              <a:off x="7823078" y="4470188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800" dirty="0" smtClean="0">
                  <a:solidFill>
                    <a:schemeClr val="bg2">
                      <a:lumMod val="50000"/>
                    </a:schemeClr>
                  </a:solidFill>
                </a:rPr>
                <a:t>Voltage unbalance [kV]</a:t>
              </a:r>
              <a:endParaRPr lang="en-GB" sz="1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>
              <a:off x="2006600" y="4712994"/>
              <a:ext cx="1422400" cy="328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H="1" flipV="1">
              <a:off x="6076655" y="3415192"/>
              <a:ext cx="2171007" cy="10806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8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 LIST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18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60824" y="891858"/>
            <a:ext cx="7886700" cy="3729957"/>
          </a:xfrm>
        </p:spPr>
        <p:txBody>
          <a:bodyPr/>
          <a:lstStyle/>
          <a:p>
            <a:r>
              <a:rPr lang="en-GB" dirty="0"/>
              <a:t>- Pour le 19/03 je </a:t>
            </a:r>
            <a:r>
              <a:rPr lang="en-GB" dirty="0" err="1"/>
              <a:t>pense</a:t>
            </a:r>
            <a:r>
              <a:rPr lang="en-GB" dirty="0"/>
              <a:t> que Clarisse </a:t>
            </a:r>
            <a:r>
              <a:rPr lang="en-GB" dirty="0" err="1"/>
              <a:t>attendait</a:t>
            </a:r>
            <a:r>
              <a:rPr lang="en-GB" dirty="0"/>
              <a:t> de </a:t>
            </a:r>
            <a:r>
              <a:rPr lang="en-GB" dirty="0" err="1"/>
              <a:t>toi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analyse du </a:t>
            </a:r>
            <a:r>
              <a:rPr lang="en-GB" dirty="0" err="1"/>
              <a:t>couplage</a:t>
            </a:r>
            <a:r>
              <a:rPr lang="en-GB" dirty="0"/>
              <a:t>. En </a:t>
            </a:r>
            <a:r>
              <a:rPr lang="en-GB" dirty="0" err="1"/>
              <a:t>particulier</a:t>
            </a:r>
            <a:r>
              <a:rPr lang="en-GB" dirty="0"/>
              <a:t>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persistes</a:t>
            </a:r>
            <a:r>
              <a:rPr lang="en-GB" dirty="0"/>
              <a:t> à dire "</a:t>
            </a:r>
            <a:r>
              <a:rPr lang="en-GB" dirty="0" err="1"/>
              <a:t>qu'on</a:t>
            </a:r>
            <a:r>
              <a:rPr lang="en-GB" dirty="0"/>
              <a:t> ne </a:t>
            </a:r>
            <a:r>
              <a:rPr lang="en-GB" dirty="0" err="1"/>
              <a:t>peut</a:t>
            </a:r>
            <a:r>
              <a:rPr lang="en-GB" dirty="0"/>
              <a:t> pas </a:t>
            </a:r>
            <a:r>
              <a:rPr lang="en-GB" dirty="0" err="1"/>
              <a:t>conclure</a:t>
            </a:r>
            <a:r>
              <a:rPr lang="en-GB" dirty="0"/>
              <a:t>" sur les injections de </a:t>
            </a:r>
            <a:r>
              <a:rPr lang="en-GB" dirty="0" err="1"/>
              <a:t>gaz</a:t>
            </a:r>
            <a:r>
              <a:rPr lang="en-GB" dirty="0"/>
              <a:t> locales. Mon impression </a:t>
            </a:r>
            <a:r>
              <a:rPr lang="en-GB" dirty="0" err="1"/>
              <a:t>personnelle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que la technique ne </a:t>
            </a:r>
            <a:r>
              <a:rPr lang="en-GB" dirty="0" err="1"/>
              <a:t>fonctionne</a:t>
            </a:r>
            <a:r>
              <a:rPr lang="en-GB" dirty="0"/>
              <a:t> pas </a:t>
            </a:r>
            <a:r>
              <a:rPr lang="en-GB" dirty="0" err="1"/>
              <a:t>dans</a:t>
            </a:r>
            <a:r>
              <a:rPr lang="en-GB" dirty="0"/>
              <a:t> les conditions </a:t>
            </a:r>
            <a:r>
              <a:rPr lang="en-GB" dirty="0" err="1"/>
              <a:t>actuelles</a:t>
            </a:r>
            <a:r>
              <a:rPr lang="en-GB" dirty="0"/>
              <a:t>. </a:t>
            </a:r>
            <a:r>
              <a:rPr lang="en-GB" dirty="0" err="1"/>
              <a:t>Egalement</a:t>
            </a:r>
            <a:r>
              <a:rPr lang="en-GB" dirty="0"/>
              <a:t> clarifier </a:t>
            </a:r>
            <a:r>
              <a:rPr lang="en-GB" dirty="0" err="1"/>
              <a:t>quand</a:t>
            </a:r>
            <a:r>
              <a:rPr lang="en-GB" dirty="0"/>
              <a:t> (</a:t>
            </a:r>
            <a:r>
              <a:rPr lang="en-GB" dirty="0" err="1"/>
              <a:t>Ip</a:t>
            </a:r>
            <a:r>
              <a:rPr lang="en-GB" dirty="0"/>
              <a:t>=500kA?) et </a:t>
            </a:r>
            <a:r>
              <a:rPr lang="en-GB" dirty="0" err="1"/>
              <a:t>pourquoi</a:t>
            </a:r>
            <a:r>
              <a:rPr lang="en-GB" dirty="0"/>
              <a:t> on couple </a:t>
            </a:r>
            <a:r>
              <a:rPr lang="en-GB" dirty="0" err="1"/>
              <a:t>mieux</a:t>
            </a:r>
            <a:r>
              <a:rPr lang="en-GB" dirty="0"/>
              <a:t> en USN.</a:t>
            </a:r>
            <a:endParaRPr lang="fr-FR" dirty="0"/>
          </a:p>
          <a:p>
            <a:r>
              <a:rPr lang="en-GB" dirty="0"/>
              <a:t>- Si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veux</a:t>
            </a:r>
            <a:r>
              <a:rPr lang="en-GB" dirty="0"/>
              <a:t> </a:t>
            </a:r>
            <a:r>
              <a:rPr lang="en-GB" dirty="0" err="1"/>
              <a:t>participer</a:t>
            </a:r>
            <a:r>
              <a:rPr lang="en-GB" dirty="0"/>
              <a:t> au lobbying,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couche</a:t>
            </a:r>
            <a:r>
              <a:rPr lang="en-GB" dirty="0"/>
              <a:t> </a:t>
            </a:r>
            <a:r>
              <a:rPr lang="en-GB" dirty="0" err="1"/>
              <a:t>supplémentaire</a:t>
            </a:r>
            <a:r>
              <a:rPr lang="en-GB" dirty="0"/>
              <a:t> ne </a:t>
            </a:r>
            <a:r>
              <a:rPr lang="en-GB" dirty="0" err="1"/>
              <a:t>serait</a:t>
            </a:r>
            <a:r>
              <a:rPr lang="en-GB" dirty="0"/>
              <a:t> pas de trop pour </a:t>
            </a:r>
            <a:r>
              <a:rPr lang="en-GB" dirty="0" err="1"/>
              <a:t>motiver</a:t>
            </a:r>
            <a:r>
              <a:rPr lang="en-GB" dirty="0"/>
              <a:t> des protections bas-Z.</a:t>
            </a:r>
            <a:endParaRPr lang="fr-FR" dirty="0"/>
          </a:p>
          <a:p>
            <a:r>
              <a:rPr lang="en-GB" dirty="0"/>
              <a:t>-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avais</a:t>
            </a:r>
            <a:r>
              <a:rPr lang="en-GB" dirty="0"/>
              <a:t> </a:t>
            </a:r>
            <a:r>
              <a:rPr lang="en-GB" dirty="0" err="1"/>
              <a:t>commencé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étude</a:t>
            </a:r>
            <a:r>
              <a:rPr lang="en-GB" dirty="0"/>
              <a:t> comparative du </a:t>
            </a:r>
            <a:r>
              <a:rPr lang="en-GB" dirty="0" err="1"/>
              <a:t>rayonnement</a:t>
            </a:r>
            <a:r>
              <a:rPr lang="en-GB" dirty="0"/>
              <a:t> pendant FCI </a:t>
            </a:r>
            <a:r>
              <a:rPr lang="en-GB" dirty="0" err="1"/>
              <a:t>près</a:t>
            </a:r>
            <a:r>
              <a:rPr lang="en-GB" dirty="0"/>
              <a:t>/loin des </a:t>
            </a:r>
            <a:r>
              <a:rPr lang="en-GB" dirty="0" err="1"/>
              <a:t>boronisations</a:t>
            </a:r>
            <a:r>
              <a:rPr lang="en-GB" dirty="0"/>
              <a:t>. Avec </a:t>
            </a:r>
            <a:r>
              <a:rPr lang="en-GB" dirty="0" err="1"/>
              <a:t>dans</a:t>
            </a:r>
            <a:r>
              <a:rPr lang="en-GB" dirty="0"/>
              <a:t> mon souvenir des fractions </a:t>
            </a:r>
            <a:r>
              <a:rPr lang="en-GB" dirty="0" err="1"/>
              <a:t>rayonnées</a:t>
            </a:r>
            <a:r>
              <a:rPr lang="en-GB" dirty="0"/>
              <a:t> </a:t>
            </a:r>
            <a:r>
              <a:rPr lang="en-GB" dirty="0" err="1"/>
              <a:t>très</a:t>
            </a:r>
            <a:r>
              <a:rPr lang="en-GB" dirty="0"/>
              <a:t> </a:t>
            </a:r>
            <a:r>
              <a:rPr lang="en-GB" dirty="0" err="1"/>
              <a:t>disparates</a:t>
            </a:r>
            <a:r>
              <a:rPr lang="en-GB" dirty="0"/>
              <a:t> </a:t>
            </a:r>
            <a:r>
              <a:rPr lang="en-GB" dirty="0" err="1"/>
              <a:t>selon</a:t>
            </a:r>
            <a:r>
              <a:rPr lang="en-GB" dirty="0"/>
              <a:t> les </a:t>
            </a:r>
            <a:r>
              <a:rPr lang="en-GB" dirty="0" err="1"/>
              <a:t>journées</a:t>
            </a:r>
            <a:r>
              <a:rPr lang="en-GB" dirty="0"/>
              <a:t>. Ca </a:t>
            </a:r>
            <a:r>
              <a:rPr lang="en-GB" dirty="0" err="1"/>
              <a:t>tordrait</a:t>
            </a:r>
            <a:r>
              <a:rPr lang="en-GB" dirty="0"/>
              <a:t> le </a:t>
            </a:r>
            <a:r>
              <a:rPr lang="en-GB" dirty="0" err="1"/>
              <a:t>cou</a:t>
            </a:r>
            <a:r>
              <a:rPr lang="en-GB" dirty="0"/>
              <a:t> au </a:t>
            </a:r>
            <a:r>
              <a:rPr lang="en-GB" dirty="0" err="1"/>
              <a:t>frad</a:t>
            </a:r>
            <a:r>
              <a:rPr lang="en-GB" dirty="0"/>
              <a:t>=50% </a:t>
            </a:r>
            <a:r>
              <a:rPr lang="en-GB" dirty="0" err="1"/>
              <a:t>partout</a:t>
            </a:r>
            <a:r>
              <a:rPr lang="en-GB" dirty="0"/>
              <a:t> et </a:t>
            </a:r>
            <a:r>
              <a:rPr lang="en-GB" dirty="0" err="1"/>
              <a:t>toujours</a:t>
            </a:r>
            <a:r>
              <a:rPr lang="en-GB" dirty="0"/>
              <a:t>. </a:t>
            </a:r>
            <a:endParaRPr lang="fr-FR" dirty="0"/>
          </a:p>
          <a:p>
            <a:r>
              <a:rPr lang="en-GB" dirty="0"/>
              <a:t>-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pourrais</a:t>
            </a:r>
            <a:r>
              <a:rPr lang="en-GB" dirty="0"/>
              <a:t> </a:t>
            </a:r>
            <a:r>
              <a:rPr lang="en-GB" dirty="0" err="1"/>
              <a:t>t'atteler</a:t>
            </a:r>
            <a:r>
              <a:rPr lang="en-GB" dirty="0"/>
              <a:t> aux </a:t>
            </a:r>
            <a:r>
              <a:rPr lang="en-GB" dirty="0" err="1"/>
              <a:t>chocs</a:t>
            </a:r>
            <a:r>
              <a:rPr lang="en-GB" dirty="0"/>
              <a:t> forte puissance FCI. Essayer </a:t>
            </a:r>
            <a:r>
              <a:rPr lang="en-GB" dirty="0" err="1"/>
              <a:t>d'en</a:t>
            </a:r>
            <a:r>
              <a:rPr lang="en-GB" dirty="0"/>
              <a:t> </a:t>
            </a:r>
            <a:r>
              <a:rPr lang="en-GB" dirty="0" err="1"/>
              <a:t>tirer</a:t>
            </a:r>
            <a:r>
              <a:rPr lang="en-GB" dirty="0"/>
              <a:t> des choses au-</a:t>
            </a:r>
            <a:r>
              <a:rPr lang="en-GB" dirty="0" err="1"/>
              <a:t>delà</a:t>
            </a:r>
            <a:r>
              <a:rPr lang="en-GB" dirty="0"/>
              <a:t> des records de puissance.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40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1" y="64156"/>
            <a:ext cx="7544190" cy="643239"/>
          </a:xfrm>
        </p:spPr>
        <p:txBody>
          <a:bodyPr/>
          <a:lstStyle/>
          <a:p>
            <a:r>
              <a:rPr lang="fr-FR" dirty="0" err="1" smtClean="0"/>
              <a:t>Impurity</a:t>
            </a:r>
            <a:r>
              <a:rPr lang="fr-FR" dirty="0" smtClean="0"/>
              <a:t> production vs </a:t>
            </a:r>
            <a:r>
              <a:rPr lang="fr-FR" dirty="0"/>
              <a:t>phase</a:t>
            </a:r>
            <a:br>
              <a:rPr lang="fr-FR" dirty="0"/>
            </a:br>
            <a:r>
              <a:rPr lang="fr-FR" dirty="0" err="1" smtClean="0"/>
              <a:t>Example</a:t>
            </a:r>
            <a:r>
              <a:rPr lang="fr-FR" dirty="0" smtClean="0"/>
              <a:t>: WEST </a:t>
            </a:r>
            <a:r>
              <a:rPr lang="fr-FR" dirty="0"/>
              <a:t>#</a:t>
            </a:r>
            <a:r>
              <a:rPr lang="fr-FR" dirty="0" smtClean="0"/>
              <a:t>55192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49442" y="5816283"/>
            <a:ext cx="7886700" cy="1236967"/>
          </a:xfrm>
        </p:spPr>
        <p:txBody>
          <a:bodyPr/>
          <a:lstStyle/>
          <a:p>
            <a:r>
              <a:rPr lang="fr-FR" dirty="0" err="1"/>
              <a:t>F</a:t>
            </a:r>
            <a:r>
              <a:rPr lang="fr-FR" dirty="0" err="1" smtClean="0"/>
              <a:t>ailure</a:t>
            </a:r>
            <a:r>
              <a:rPr lang="fr-FR" dirty="0" smtClean="0"/>
              <a:t> </a:t>
            </a:r>
            <a:r>
              <a:rPr lang="fr-FR" dirty="0"/>
              <a:t>in Q2 phase control leads </a:t>
            </a:r>
            <a:r>
              <a:rPr lang="fr-FR" dirty="0" smtClean="0"/>
              <a:t>to:</a:t>
            </a:r>
          </a:p>
          <a:p>
            <a:pPr lvl="1"/>
            <a:r>
              <a:rPr lang="fr-FR" dirty="0" err="1" smtClean="0"/>
              <a:t>Radiated</a:t>
            </a:r>
            <a:r>
              <a:rPr lang="fr-FR" dirty="0" smtClean="0"/>
              <a:t> power </a:t>
            </a:r>
            <a:r>
              <a:rPr lang="fr-FR" dirty="0" err="1" smtClean="0"/>
              <a:t>increase</a:t>
            </a:r>
            <a:endParaRPr lang="fr-FR" dirty="0" smtClean="0"/>
          </a:p>
          <a:p>
            <a:pPr lvl="1"/>
            <a:r>
              <a:rPr lang="fr-FR" dirty="0" smtClean="0"/>
              <a:t>WI </a:t>
            </a:r>
            <a:r>
              <a:rPr lang="fr-FR" dirty="0"/>
              <a:t>radiance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smtClean="0"/>
              <a:t>on </a:t>
            </a:r>
            <a:r>
              <a:rPr lang="fr-FR" dirty="0" err="1" smtClean="0"/>
              <a:t>lateral</a:t>
            </a:r>
            <a:r>
              <a:rPr lang="fr-FR" dirty="0" smtClean="0"/>
              <a:t> </a:t>
            </a:r>
            <a:r>
              <a:rPr lang="fr-FR" dirty="0" err="1" smtClean="0"/>
              <a:t>limiters</a:t>
            </a:r>
            <a:r>
              <a:rPr lang="fr-FR" dirty="0" smtClean="0"/>
              <a:t> but not on divertor</a:t>
            </a:r>
            <a:endParaRPr lang="en-GB" dirty="0"/>
          </a:p>
        </p:txBody>
      </p:sp>
      <p:pic>
        <p:nvPicPr>
          <p:cNvPr id="6" name="Espace réservé du contenu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589" y="3488540"/>
            <a:ext cx="3295971" cy="2432320"/>
          </a:xfrm>
          <a:prstGeom prst="rect">
            <a:avLst/>
          </a:prstGeom>
        </p:spPr>
      </p:pic>
      <p:pic>
        <p:nvPicPr>
          <p:cNvPr id="7" name="Espace réservé du contenu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88" y="796102"/>
            <a:ext cx="3598747" cy="2655759"/>
          </a:xfrm>
          <a:prstGeom prst="rect">
            <a:avLst/>
          </a:prstGeom>
        </p:spPr>
      </p:pic>
      <p:pic>
        <p:nvPicPr>
          <p:cNvPr id="8" name="Espace réservé du contenu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909" y="789839"/>
            <a:ext cx="3607233" cy="2662022"/>
          </a:xfrm>
          <a:prstGeom prst="rect">
            <a:avLst/>
          </a:prstGeo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88" y="3488540"/>
            <a:ext cx="3295972" cy="24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4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1"/>
          </p:nvPr>
        </p:nvSpPr>
        <p:spPr>
          <a:xfrm>
            <a:off x="845677" y="4801464"/>
            <a:ext cx="4221623" cy="775597"/>
          </a:xfrm>
        </p:spPr>
        <p:txBody>
          <a:bodyPr/>
          <a:lstStyle/>
          <a:p>
            <a:r>
              <a:rPr lang="en-GB" sz="2800" dirty="0" smtClean="0"/>
              <a:t>C4 Main Results</a:t>
            </a:r>
            <a:endParaRPr lang="en-GB" sz="280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4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20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845677" y="4801464"/>
            <a:ext cx="2850023" cy="498598"/>
          </a:xfrm>
        </p:spPr>
        <p:txBody>
          <a:bodyPr/>
          <a:lstStyle/>
          <a:p>
            <a:r>
              <a:rPr lang="en-GB" dirty="0" smtClean="0"/>
              <a:t>Load Resilience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94843"/>
            <a:ext cx="4764921" cy="551672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WEST Antennas Load Resilience Confirmed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21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914899" y="891858"/>
            <a:ext cx="4080935" cy="1790965"/>
          </a:xfrm>
        </p:spPr>
        <p:txBody>
          <a:bodyPr/>
          <a:lstStyle/>
          <a:p>
            <a:r>
              <a:rPr lang="en-US" dirty="0" smtClean="0"/>
              <a:t>5 x HFS Pellet Injections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Antenna RF Model fits Measurements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498" y="2489200"/>
            <a:ext cx="5328556" cy="3996417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2721170" y="5210175"/>
            <a:ext cx="183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873584" y="3320971"/>
            <a:ext cx="14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 smtClean="0">
                <a:solidFill>
                  <a:srgbClr val="F4860C"/>
                </a:solidFill>
              </a:rPr>
              <a:t>Q2 generator trip</a:t>
            </a:r>
            <a:endParaRPr lang="en-GB" sz="1400" dirty="0">
              <a:solidFill>
                <a:srgbClr val="F4860C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721170" y="2579394"/>
            <a:ext cx="1606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 smtClean="0">
                <a:solidFill>
                  <a:schemeClr val="accent2"/>
                </a:solidFill>
              </a:rPr>
              <a:t>Q1 power feedback</a:t>
            </a:r>
            <a:endParaRPr lang="en-GB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2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196179"/>
            <a:ext cx="7440083" cy="379192"/>
          </a:xfrm>
        </p:spPr>
        <p:txBody>
          <a:bodyPr/>
          <a:lstStyle/>
          <a:p>
            <a:r>
              <a:rPr lang="en-GB" dirty="0"/>
              <a:t>WEST Antennas Load Resilience </a:t>
            </a:r>
            <a:r>
              <a:rPr lang="en-GB" dirty="0" smtClean="0"/>
              <a:t>Confirmed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22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394200" y="1811193"/>
            <a:ext cx="4749800" cy="2837405"/>
          </a:xfrm>
        </p:spPr>
        <p:txBody>
          <a:bodyPr/>
          <a:lstStyle/>
          <a:p>
            <a:r>
              <a:rPr lang="en-GB" b="0" dirty="0" smtClean="0"/>
              <a:t>Q1 </a:t>
            </a:r>
            <a:r>
              <a:rPr lang="en-GB" b="0" dirty="0"/>
              <a:t>matching could have been improved (voltage balance) to avoid such power feedback </a:t>
            </a:r>
            <a:r>
              <a:rPr lang="en-GB" b="0" dirty="0">
                <a:sym typeface="Wingdings" panose="05000000000000000000" pitchFamily="2" charset="2"/>
              </a:rPr>
              <a:t> but 1 capacitor blocked</a:t>
            </a:r>
          </a:p>
          <a:p>
            <a:endParaRPr lang="en-GB" b="0" dirty="0"/>
          </a:p>
          <a:p>
            <a:endParaRPr lang="en-GB" b="0" dirty="0" smtClean="0"/>
          </a:p>
          <a:p>
            <a:endParaRPr lang="en-GB" b="0" dirty="0"/>
          </a:p>
          <a:p>
            <a:r>
              <a:rPr lang="en-GB" b="0" dirty="0"/>
              <a:t>Changes on edge plasma </a:t>
            </a:r>
            <a:r>
              <a:rPr lang="en-GB" b="0" dirty="0" smtClean="0"/>
              <a:t>profile, 2 effects: </a:t>
            </a:r>
            <a:endParaRPr lang="en-GB" b="0" dirty="0"/>
          </a:p>
          <a:p>
            <a:pPr marL="463419" lvl="1" indent="-342900">
              <a:buFont typeface="+mj-lt"/>
              <a:buAutoNum type="arabicPeriod"/>
            </a:pPr>
            <a:r>
              <a:rPr lang="en-GB" b="0" dirty="0" smtClean="0"/>
              <a:t>Plasma shifts toward antennas during pellets</a:t>
            </a:r>
            <a:endParaRPr lang="en-GB" b="0" dirty="0"/>
          </a:p>
          <a:p>
            <a:pPr marL="463419" lvl="1" indent="-342900">
              <a:buFont typeface="+mj-lt"/>
              <a:buAutoNum type="arabicPeriod"/>
            </a:pPr>
            <a:r>
              <a:rPr lang="en-GB" dirty="0" smtClean="0"/>
              <a:t>Density gradient stiffens a bit during pellets</a:t>
            </a:r>
            <a:endParaRPr lang="en-GB" b="0" dirty="0" smtClean="0"/>
          </a:p>
          <a:p>
            <a:endParaRPr lang="en-GB" b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4520216" y="1004147"/>
            <a:ext cx="3847675" cy="378270"/>
          </a:xfrm>
        </p:spPr>
        <p:txBody>
          <a:bodyPr/>
          <a:lstStyle/>
          <a:p>
            <a:r>
              <a:rPr lang="en-GB" dirty="0" smtClean="0"/>
              <a:t>#55589: other comments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8387"/>
            <a:ext cx="4381596" cy="58275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190" y="5050417"/>
            <a:ext cx="5119810" cy="14598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necteur droit avec flèche 9"/>
          <p:cNvCxnSpPr/>
          <p:nvPr/>
        </p:nvCxnSpPr>
        <p:spPr>
          <a:xfrm>
            <a:off x="2792627" y="5239265"/>
            <a:ext cx="1231563" cy="123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340601" y="4681085"/>
            <a:ext cx="3034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dirty="0" smtClean="0"/>
              <a:t>Cut-off closer antenna by 2cm and from LFCS 1cm</a:t>
            </a:r>
            <a:endParaRPr lang="en-GB" sz="1100" dirty="0"/>
          </a:p>
        </p:txBody>
      </p:sp>
      <p:cxnSp>
        <p:nvCxnSpPr>
          <p:cNvPr id="13" name="Connecteur droit avec flèche 12"/>
          <p:cNvCxnSpPr>
            <a:stCxn id="11" idx="2"/>
          </p:cNvCxnSpPr>
          <p:nvPr/>
        </p:nvCxnSpPr>
        <p:spPr>
          <a:xfrm flipH="1">
            <a:off x="6339029" y="4942695"/>
            <a:ext cx="518975" cy="31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5758249" y="5548184"/>
            <a:ext cx="5807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084353" y="5317416"/>
            <a:ext cx="5807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238875" y="5317416"/>
            <a:ext cx="0" cy="230768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81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23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845677" y="4801464"/>
            <a:ext cx="2850023" cy="249299"/>
          </a:xfrm>
        </p:spPr>
        <p:txBody>
          <a:bodyPr/>
          <a:lstStyle/>
          <a:p>
            <a:r>
              <a:rPr lang="en-GB" dirty="0" smtClean="0"/>
              <a:t>Infrared monitoring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7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710556" cy="379192"/>
          </a:xfrm>
        </p:spPr>
        <p:txBody>
          <a:bodyPr/>
          <a:lstStyle/>
          <a:p>
            <a:r>
              <a:rPr lang="en-GB" dirty="0" smtClean="0"/>
              <a:t>ICRH Antennas Infrared Monitoring during C4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en-GB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24</a:t>
            </a:fld>
            <a:endParaRPr lang="en-GB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45273" y="1233052"/>
            <a:ext cx="8643069" cy="1175412"/>
          </a:xfrm>
        </p:spPr>
        <p:txBody>
          <a:bodyPr/>
          <a:lstStyle/>
          <a:p>
            <a:r>
              <a:rPr lang="en-GB" dirty="0" smtClean="0"/>
              <a:t>Automatic power feedback on ROI temperature possible since 13/09/2019 </a:t>
            </a:r>
          </a:p>
          <a:p>
            <a:pPr lvl="1"/>
            <a:r>
              <a:rPr lang="en-GB" dirty="0" smtClean="0"/>
              <a:t>ROI: All </a:t>
            </a:r>
            <a:r>
              <a:rPr lang="en-GB" dirty="0"/>
              <a:t>antenna </a:t>
            </a:r>
            <a:r>
              <a:rPr lang="en-GB" dirty="0" smtClean="0"/>
              <a:t>limiters; LH antenna; Upper divertor water-cooling tubes (ripple losses)</a:t>
            </a:r>
          </a:p>
          <a:p>
            <a:pPr lvl="1"/>
            <a:r>
              <a:rPr lang="en-GB" dirty="0" smtClean="0"/>
              <a:t>Only activated for LHCD power real-time control</a:t>
            </a:r>
          </a:p>
          <a:p>
            <a:endParaRPr lang="en-GB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660825" y="797301"/>
            <a:ext cx="7924376" cy="378270"/>
          </a:xfrm>
        </p:spPr>
        <p:txBody>
          <a:bodyPr/>
          <a:lstStyle/>
          <a:p>
            <a:r>
              <a:rPr lang="en-GB" dirty="0" smtClean="0"/>
              <a:t>All three ICRH antennas were monitored during the C4 campaign</a:t>
            </a:r>
            <a:endParaRPr lang="en-GB" dirty="0"/>
          </a:p>
        </p:txBody>
      </p:sp>
      <p:pic>
        <p:nvPicPr>
          <p:cNvPr id="6" name="Imag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7" t="4021" r="477" b="-1"/>
          <a:stretch/>
        </p:blipFill>
        <p:spPr bwMode="auto">
          <a:xfrm>
            <a:off x="4985468" y="3812643"/>
            <a:ext cx="4158532" cy="27957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442" y="3727829"/>
            <a:ext cx="42976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481" indent="-239481" defTabSz="957925"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GB" sz="1800" b="1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Q4 Lateral limiter </a:t>
            </a:r>
            <a:r>
              <a:rPr lang="en-GB" sz="18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(W-coated tiles)</a:t>
            </a:r>
            <a:endParaRPr lang="en-GB" sz="1800" b="1" dirty="0" smtClean="0">
              <a:solidFill>
                <a:srgbClr val="E7E6E6">
                  <a:lumMod val="50000"/>
                </a:srgbClr>
              </a:solidFill>
              <a:latin typeface="Calibri" charset="0"/>
              <a:cs typeface="Calibri" charset="0"/>
              <a:sym typeface="Wingdings" panose="05000000000000000000" pitchFamily="2" charset="2"/>
            </a:endParaRPr>
          </a:p>
          <a:p>
            <a:pPr marL="718444" lvl="1" indent="-239481" defTabSz="957925">
              <a:buClr>
                <a:srgbClr val="548235"/>
              </a:buClr>
              <a:buFont typeface="Calibri" panose="020F0502020204030204" pitchFamily="34" charset="0"/>
              <a:buChar char="-"/>
            </a:pPr>
            <a: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Temperature threshold exceeded twice (#</a:t>
            </a:r>
            <a: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55561 and #55807)</a:t>
            </a:r>
            <a: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 with T&gt;1050°C</a:t>
            </a:r>
          </a:p>
          <a:p>
            <a:pPr marL="718444" lvl="1" indent="-239481" defTabSz="957925">
              <a:buClr>
                <a:srgbClr val="548235"/>
              </a:buClr>
              <a:buFont typeface="Calibri" panose="020F0502020204030204" pitchFamily="34" charset="0"/>
              <a:buChar char="-"/>
            </a:pPr>
            <a: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Good correlation with melted zone</a:t>
            </a:r>
            <a:endParaRPr lang="en-GB" sz="1600" dirty="0">
              <a:solidFill>
                <a:srgbClr val="E7E6E6">
                  <a:lumMod val="50000"/>
                </a:srgbClr>
              </a:solidFill>
              <a:latin typeface="Calibri" charset="0"/>
              <a:cs typeface="Calibri" charset="0"/>
              <a:sym typeface="Wingdings" panose="05000000000000000000" pitchFamily="2" charset="2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6383679"/>
            <a:ext cx="2999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C. BALORIN - X. COURTOIS, NTT I0002396125</a:t>
            </a:r>
            <a:endParaRPr lang="en-GB" sz="1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4442" y="4878825"/>
            <a:ext cx="4464658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39481" indent="-239481" defTabSz="957925"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GB" sz="18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If activated, IR safety alarms would have stopped ~10 ICRH shots (17 total) and avoided Q4 damaging</a:t>
            </a:r>
          </a:p>
          <a:p>
            <a:pPr marL="239481" indent="-239481" defTabSz="957925"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GB" sz="1800" b="1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IR feedback on IC power to be setup</a:t>
            </a:r>
          </a:p>
          <a:p>
            <a:pPr marL="239481" indent="-239481" defTabSz="957925"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GB" sz="1800" b="1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IR calibration during campaign important</a:t>
            </a:r>
            <a:endParaRPr lang="en-GB" sz="1600" b="1" dirty="0">
              <a:solidFill>
                <a:srgbClr val="E7E6E6">
                  <a:lumMod val="50000"/>
                </a:srgbClr>
              </a:solidFill>
              <a:latin typeface="Calibri" charset="0"/>
              <a:cs typeface="Calibri" charset="0"/>
              <a:sym typeface="Wingdings" panose="05000000000000000000" pitchFamily="2" charset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879" y="2259449"/>
            <a:ext cx="881295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481" lvl="0" indent="-239481" defTabSz="957925"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GB" sz="1800" b="1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Q2 Faraday Screen</a:t>
            </a:r>
          </a:p>
          <a:p>
            <a:pPr marL="718444" lvl="1" indent="-239481" defTabSz="957925">
              <a:buClr>
                <a:srgbClr val="548235"/>
              </a:buClr>
              <a:buFont typeface="Calibri" panose="020F0502020204030204" pitchFamily="34" charset="0"/>
              <a:buChar char="-"/>
            </a:pP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Temperature threshold exceeded 3 times during C4</a:t>
            </a:r>
          </a:p>
          <a:p>
            <a:pPr marL="718444" lvl="1" indent="-239481" defTabSz="957925">
              <a:buClr>
                <a:srgbClr val="548235"/>
              </a:buClr>
              <a:buFont typeface="Calibri" panose="020F0502020204030204" pitchFamily="34" charset="0"/>
              <a:buChar char="-"/>
            </a:pP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Silver coating 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low emissivity (Ɛ = 0.03)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prone to threshold </a:t>
            </a:r>
            <a: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crossing </a:t>
            </a:r>
            <a:b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</a:br>
            <a: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(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4 artefacts from dust </a:t>
            </a:r>
            <a: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vs 3 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real overheating)</a:t>
            </a:r>
          </a:p>
          <a:p>
            <a:pPr marL="718444" lvl="1" indent="-239481" defTabSz="957925">
              <a:buClr>
                <a:srgbClr val="548235"/>
              </a:buClr>
              <a:buFont typeface="Calibri" panose="020F0502020204030204" pitchFamily="34" charset="0"/>
              <a:buChar char="-"/>
            </a:pP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Monitoring not perturbed by parasitic </a:t>
            </a:r>
            <a: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reflections despite high reflectivity of Faraday Screens</a:t>
            </a:r>
            <a:endParaRPr lang="en-GB" sz="1600" dirty="0">
              <a:solidFill>
                <a:srgbClr val="E7E6E6">
                  <a:lumMod val="50000"/>
                </a:srgbClr>
              </a:solidFill>
              <a:latin typeface="Calibri" charset="0"/>
              <a:cs typeface="Calibri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314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Flashs of light </a:t>
            </a:r>
            <a:r>
              <a:rPr lang="fr-FR" dirty="0" err="1" smtClean="0"/>
              <a:t>observed</a:t>
            </a:r>
            <a:r>
              <a:rPr lang="fr-FR" dirty="0" smtClean="0"/>
              <a:t> on Q4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25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69290" y="1372178"/>
            <a:ext cx="7886700" cy="1236967"/>
          </a:xfrm>
        </p:spPr>
        <p:txBody>
          <a:bodyPr/>
          <a:lstStyle/>
          <a:p>
            <a:r>
              <a:rPr lang="fr-FR" dirty="0" smtClean="0"/>
              <a:t>Visible on few </a:t>
            </a:r>
            <a:r>
              <a:rPr lang="fr-FR" dirty="0" err="1" smtClean="0"/>
              <a:t>shots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+/- </a:t>
            </a:r>
            <a:r>
              <a:rPr lang="fr-FR" dirty="0" err="1" smtClean="0"/>
              <a:t>intensity</a:t>
            </a:r>
            <a:r>
              <a:rPr lang="fr-FR" dirty="0" smtClean="0"/>
              <a:t> (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next</a:t>
            </a:r>
            <a:r>
              <a:rPr lang="fr-FR" dirty="0" smtClean="0"/>
              <a:t> slide) </a:t>
            </a:r>
          </a:p>
          <a:p>
            <a:r>
              <a:rPr lang="fr-FR" dirty="0" smtClean="0"/>
              <a:t>Nothing visible on </a:t>
            </a:r>
            <a:r>
              <a:rPr lang="fr-FR" dirty="0" err="1" smtClean="0"/>
              <a:t>Infrared</a:t>
            </a:r>
            <a:r>
              <a:rPr lang="fr-FR" dirty="0" smtClean="0"/>
              <a:t> camera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686225" y="889847"/>
            <a:ext cx="7924376" cy="378270"/>
          </a:xfrm>
        </p:spPr>
        <p:txBody>
          <a:bodyPr/>
          <a:lstStyle/>
          <a:p>
            <a:r>
              <a:rPr lang="fr-FR" dirty="0" smtClean="0"/>
              <a:t>Ex: WEST visible </a:t>
            </a:r>
            <a:r>
              <a:rPr lang="fr-FR" dirty="0" smtClean="0"/>
              <a:t>camera</a:t>
            </a:r>
            <a:endParaRPr lang="fr-FR" dirty="0"/>
          </a:p>
        </p:txBody>
      </p:sp>
      <p:pic>
        <p:nvPicPr>
          <p:cNvPr id="2050" name="Image 1" descr="image00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912534"/>
            <a:ext cx="4572000" cy="340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Image 2" descr="image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1" y="2056217"/>
            <a:ext cx="4546605" cy="336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4524797" y="2941062"/>
            <a:ext cx="4641013" cy="3372725"/>
            <a:chOff x="4572001" y="3275024"/>
            <a:chExt cx="4809831" cy="3495409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1" y="3281248"/>
              <a:ext cx="4802188" cy="3489185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8496653" y="3275024"/>
              <a:ext cx="8851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GB" sz="1800" dirty="0" smtClean="0"/>
                <a:t>#55802</a:t>
              </a:r>
              <a:endParaRPr lang="en-GB" sz="1800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1" y="2910061"/>
            <a:ext cx="9493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800" dirty="0"/>
              <a:t>#55714</a:t>
            </a:r>
            <a:endParaRPr lang="en-GB" sz="1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207177" y="2045045"/>
            <a:ext cx="9493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800" dirty="0"/>
              <a:t>#55714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316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Occurrence of flashes at Q4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26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813050"/>
            <a:ext cx="3686175" cy="3543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0" y="2933700"/>
            <a:ext cx="4579492" cy="3402595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1371600" y="3975100"/>
            <a:ext cx="4131215" cy="19050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6959600" y="3048000"/>
            <a:ext cx="774700" cy="393700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ZoneTexte 10"/>
          <p:cNvSpPr txBox="1"/>
          <p:nvPr/>
        </p:nvSpPr>
        <p:spPr>
          <a:xfrm>
            <a:off x="6019800" y="2635250"/>
            <a:ext cx="23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Saturates during event</a:t>
            </a:r>
            <a:endParaRPr lang="en-GB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4024089" y="2449740"/>
            <a:ext cx="5490474" cy="4100698"/>
            <a:chOff x="4024089" y="2132240"/>
            <a:chExt cx="5490474" cy="410069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4089" y="2132240"/>
              <a:ext cx="5490474" cy="4100698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4992924" y="3330433"/>
              <a:ext cx="28777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800" dirty="0" smtClean="0"/>
                <a:t>“False” detections sometime</a:t>
              </a:r>
              <a:br>
                <a:rPr lang="en-GB" sz="1800" dirty="0" smtClean="0"/>
              </a:br>
              <a:r>
                <a:rPr lang="en-GB" sz="1800" dirty="0" smtClean="0"/>
                <a:t>(just high PWI) </a:t>
              </a:r>
              <a:endParaRPr lang="en-GB" sz="1800" dirty="0"/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H="1">
              <a:off x="5502815" y="3940878"/>
              <a:ext cx="199785" cy="4983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60824" y="873821"/>
            <a:ext cx="7886700" cy="2067964"/>
          </a:xfrm>
        </p:spPr>
        <p:txBody>
          <a:bodyPr/>
          <a:lstStyle/>
          <a:p>
            <a:r>
              <a:rPr lang="en-GB" dirty="0" err="1" smtClean="0"/>
              <a:t>Python+OpenCV</a:t>
            </a:r>
            <a:r>
              <a:rPr lang="en-GB" dirty="0" smtClean="0"/>
              <a:t> </a:t>
            </a:r>
            <a:r>
              <a:rPr lang="en-GB" dirty="0" smtClean="0">
                <a:sym typeface="Wingdings" panose="05000000000000000000" pitchFamily="2" charset="2"/>
              </a:rPr>
              <a:t> ROI Analysis  counted number of saturated frames for all IC plasma videos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Camera saturates quite often (67 detections, </a:t>
            </a:r>
            <a:r>
              <a:rPr lang="en-GB" dirty="0" err="1" smtClean="0">
                <a:sym typeface="Wingdings" panose="05000000000000000000" pitchFamily="2" charset="2"/>
              </a:rPr>
              <a:t>ie</a:t>
            </a:r>
            <a:r>
              <a:rPr lang="en-GB" dirty="0" smtClean="0">
                <a:sym typeface="Wingdings" panose="05000000000000000000" pitchFamily="2" charset="2"/>
              </a:rPr>
              <a:t> 18% of Q4 pulses), but not perfect detection method…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Increase of saturation duration ? </a:t>
            </a:r>
          </a:p>
          <a:p>
            <a:r>
              <a:rPr lang="en-GB" dirty="0" smtClean="0"/>
              <a:t>Not linked to USN (higher PWI brightness in USN). </a:t>
            </a:r>
          </a:p>
          <a:p>
            <a:r>
              <a:rPr lang="en-GB" dirty="0" smtClean="0"/>
              <a:t>Due to RF/IR cables behind? (see next). Generic to all antennas ? (No video)</a:t>
            </a:r>
          </a:p>
        </p:txBody>
      </p:sp>
    </p:spTree>
    <p:extLst>
      <p:ext uri="{BB962C8B-B14F-4D97-AF65-F5344CB8AC3E}">
        <p14:creationId xmlns:p14="http://schemas.microsoft.com/office/powerpoint/2010/main" val="13726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1"/>
          </p:nvPr>
        </p:nvSpPr>
        <p:spPr>
          <a:xfrm>
            <a:off x="845677" y="4801464"/>
            <a:ext cx="4221623" cy="775597"/>
          </a:xfrm>
        </p:spPr>
        <p:txBody>
          <a:bodyPr/>
          <a:lstStyle/>
          <a:p>
            <a:r>
              <a:rPr lang="en-GB" sz="2800" dirty="0" smtClean="0"/>
              <a:t>S4 Shutdown Work </a:t>
            </a:r>
            <a:br>
              <a:rPr lang="en-GB" sz="2800" dirty="0" smtClean="0"/>
            </a:br>
            <a:r>
              <a:rPr lang="en-GB" sz="2800" dirty="0" smtClean="0"/>
              <a:t>and perspectives for C5</a:t>
            </a:r>
            <a:endParaRPr lang="en-GB" sz="280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ICRH System: Summary for C4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60824" y="731838"/>
            <a:ext cx="7886700" cy="63460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Main Results Achieved: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RF </a:t>
            </a:r>
            <a:r>
              <a:rPr lang="en-US" dirty="0"/>
              <a:t>plant reliable due to good maintenance during shutdown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All </a:t>
            </a:r>
            <a:r>
              <a:rPr lang="en-US" dirty="0"/>
              <a:t>three antennas operational simultaneously on </a:t>
            </a:r>
            <a:r>
              <a:rPr lang="en-US" dirty="0" smtClean="0"/>
              <a:t>plasma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3 MW/few seconds, 5 MW/500ms, and close to 6 MW peak.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Up </a:t>
            </a:r>
            <a:r>
              <a:rPr lang="en-US" dirty="0"/>
              <a:t>to 8 MW total RF power (IC + LH) (close to 9 MW peak)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Load resilience </a:t>
            </a:r>
            <a:r>
              <a:rPr lang="en-US" dirty="0"/>
              <a:t>confirmed on all </a:t>
            </a:r>
            <a:r>
              <a:rPr lang="en-US" dirty="0" smtClean="0"/>
              <a:t>antennas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Notable Incidents: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Regular maintenance performed on </a:t>
            </a:r>
            <a:r>
              <a:rPr lang="en-US" dirty="0" smtClean="0">
                <a:sym typeface="Wingdings" panose="05000000000000000000" pitchFamily="2" charset="2"/>
              </a:rPr>
              <a:t>plant</a:t>
            </a:r>
            <a:endParaRPr lang="en-US" dirty="0" smtClean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Delay on Q4 startup due to cabling defects, solved during maintenance days 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Few </a:t>
            </a:r>
            <a:r>
              <a:rPr lang="en-US" dirty="0">
                <a:sym typeface="Wingdings" panose="05000000000000000000" pitchFamily="2" charset="2"/>
              </a:rPr>
              <a:t>problems with the hydraulic system (cylinders, position encoder)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All solved during maintenance </a:t>
            </a:r>
            <a:r>
              <a:rPr lang="en-US" dirty="0" smtClean="0">
                <a:sym typeface="Wingdings" panose="05000000000000000000" pitchFamily="2" charset="2"/>
              </a:rPr>
              <a:t>days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One voltage probe out of order on Q1</a:t>
            </a:r>
            <a:br>
              <a:rPr lang="en-US" dirty="0" smtClean="0"/>
            </a:br>
            <a:r>
              <a:rPr lang="en-US" b="1" dirty="0" smtClean="0">
                <a:sym typeface="Wingdings" panose="05000000000000000000" pitchFamily="2" charset="2"/>
              </a:rPr>
              <a:t> Investigations during S4 (see next)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endParaRPr lang="en-US" dirty="0" smtClean="0"/>
          </a:p>
          <a:p>
            <a:pPr lvl="1"/>
            <a:r>
              <a:rPr lang="en-US" dirty="0" smtClean="0"/>
              <a:t>Two capacitors on Q2 and Q1 can’t move due to out of order servo drive. </a:t>
            </a:r>
            <a:br>
              <a:rPr lang="en-US" dirty="0" smtClean="0"/>
            </a:br>
            <a:r>
              <a:rPr lang="en-US" b="1" dirty="0" smtClean="0">
                <a:sym typeface="Wingdings" panose="05000000000000000000" pitchFamily="2" charset="2"/>
              </a:rPr>
              <a:t> Full update of the servo drives and controllers during S4 (see next)</a:t>
            </a:r>
          </a:p>
          <a:p>
            <a:pPr marL="478963" lvl="1" indent="0">
              <a:buNone/>
            </a:pP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477760" cy="379192"/>
          </a:xfrm>
        </p:spPr>
        <p:txBody>
          <a:bodyPr/>
          <a:lstStyle/>
          <a:p>
            <a:r>
              <a:rPr lang="en-GB" dirty="0" smtClean="0"/>
              <a:t>Antennas Status After C4: Front Faces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29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25197" y="781051"/>
            <a:ext cx="7922327" cy="990746"/>
          </a:xfrm>
        </p:spPr>
        <p:txBody>
          <a:bodyPr/>
          <a:lstStyle/>
          <a:p>
            <a:r>
              <a:rPr lang="en-GB" sz="1400" dirty="0"/>
              <a:t>General Visual Appearance of all </a:t>
            </a:r>
            <a:r>
              <a:rPr lang="en-GB" sz="1400" dirty="0" smtClean="0"/>
              <a:t>antennas OK. More differences from Q4 since its was brand new. </a:t>
            </a:r>
          </a:p>
          <a:p>
            <a:r>
              <a:rPr lang="en-GB" sz="1400" dirty="0" smtClean="0"/>
              <a:t>Coating layers increase (visual) on FS (but “removed” on Q2 straps)</a:t>
            </a:r>
          </a:p>
          <a:p>
            <a:r>
              <a:rPr lang="en-GB" sz="1400" dirty="0" smtClean="0"/>
              <a:t>Heat loads traces, mostly on right sides</a:t>
            </a:r>
          </a:p>
          <a:p>
            <a:r>
              <a:rPr lang="en-GB" sz="1400" dirty="0" smtClean="0"/>
              <a:t>Arcs traces close to strap shorts on all antennas, mostly visible on Q4 (also the most used)</a:t>
            </a:r>
            <a:endParaRPr lang="en-GB" sz="14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435804" y="4655206"/>
            <a:ext cx="2560268" cy="190628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79282" y="4620285"/>
            <a:ext cx="2528957" cy="19761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674863" y="4702733"/>
            <a:ext cx="2402705" cy="1892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87" t="18690" r="26405" b="22770"/>
          <a:stretch/>
        </p:blipFill>
        <p:spPr>
          <a:xfrm rot="16200000">
            <a:off x="3494787" y="2129265"/>
            <a:ext cx="2417990" cy="188197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96556" y="2075708"/>
            <a:ext cx="2511938" cy="192456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627058" y="2148396"/>
            <a:ext cx="2480385" cy="1910564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625197" y="4203499"/>
            <a:ext cx="1068430" cy="2308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900" smtClean="0"/>
              <a:t>Q1 before/after </a:t>
            </a:r>
            <a:r>
              <a:rPr lang="en-GB" sz="900" dirty="0" smtClean="0"/>
              <a:t>C4</a:t>
            </a:r>
            <a:endParaRPr lang="en-GB" sz="900" dirty="0"/>
          </a:p>
        </p:txBody>
      </p:sp>
      <p:sp>
        <p:nvSpPr>
          <p:cNvPr id="23" name="ZoneTexte 22"/>
          <p:cNvSpPr txBox="1"/>
          <p:nvPr/>
        </p:nvSpPr>
        <p:spPr>
          <a:xfrm>
            <a:off x="7373570" y="4227904"/>
            <a:ext cx="1068430" cy="2308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900" dirty="0" smtClean="0"/>
              <a:t>Q4 before/after C4</a:t>
            </a:r>
            <a:endParaRPr lang="en-GB" sz="900" dirty="0"/>
          </a:p>
        </p:txBody>
      </p:sp>
      <p:sp>
        <p:nvSpPr>
          <p:cNvPr id="24" name="Flèche vers le bas 23"/>
          <p:cNvSpPr/>
          <p:nvPr/>
        </p:nvSpPr>
        <p:spPr>
          <a:xfrm>
            <a:off x="5307024" y="4134113"/>
            <a:ext cx="314325" cy="419516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/>
          <p:cNvSpPr txBox="1"/>
          <p:nvPr/>
        </p:nvSpPr>
        <p:spPr>
          <a:xfrm>
            <a:off x="4190862" y="4203499"/>
            <a:ext cx="1068430" cy="2308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900" dirty="0" smtClean="0"/>
              <a:t>Q2 before/after C4</a:t>
            </a:r>
            <a:endParaRPr lang="en-GB" sz="900" dirty="0"/>
          </a:p>
        </p:txBody>
      </p:sp>
      <p:sp>
        <p:nvSpPr>
          <p:cNvPr id="25" name="Flèche vers le bas 24"/>
          <p:cNvSpPr/>
          <p:nvPr/>
        </p:nvSpPr>
        <p:spPr>
          <a:xfrm>
            <a:off x="1693627" y="4134113"/>
            <a:ext cx="314325" cy="419516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èche vers le bas 25"/>
          <p:cNvSpPr/>
          <p:nvPr/>
        </p:nvSpPr>
        <p:spPr>
          <a:xfrm>
            <a:off x="8547524" y="4134113"/>
            <a:ext cx="314325" cy="419516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WEST ICRH System: Summary for C4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60824" y="753132"/>
            <a:ext cx="7886700" cy="24219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Main Results Achieved: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RF </a:t>
            </a:r>
            <a:r>
              <a:rPr lang="en-US" dirty="0"/>
              <a:t>plant reliable due to good maintenance during shutdown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All </a:t>
            </a:r>
            <a:r>
              <a:rPr lang="en-US" dirty="0"/>
              <a:t>three antennas operational simultaneously on </a:t>
            </a:r>
            <a:r>
              <a:rPr lang="en-US" dirty="0" smtClean="0"/>
              <a:t>plasma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3 </a:t>
            </a:r>
            <a:r>
              <a:rPr lang="en-US" dirty="0"/>
              <a:t>MW/few seconds, </a:t>
            </a:r>
            <a:r>
              <a:rPr lang="en-US" dirty="0" smtClean="0"/>
              <a:t>5 MW/500ms, and close to 6 </a:t>
            </a:r>
            <a:r>
              <a:rPr lang="en-US" dirty="0"/>
              <a:t>MW peak.</a:t>
            </a:r>
          </a:p>
          <a:p>
            <a:pPr marL="0" indent="0">
              <a:buNone/>
            </a:pPr>
            <a:endParaRPr lang="en-US" dirty="0"/>
          </a:p>
          <a:p>
            <a:pPr marL="478963" lvl="1" indent="0">
              <a:buNone/>
            </a:pP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pic>
        <p:nvPicPr>
          <p:cNvPr id="1027" name="Picture 3" descr="C:\Users\JH218595\Documents\WEST_C4\shot_figures\WEST_IC_55015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987" y="3352800"/>
            <a:ext cx="4287773" cy="321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4174" y="2801186"/>
            <a:ext cx="4453242" cy="37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3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 Traces: Q4 Example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30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81517" y="890139"/>
            <a:ext cx="8296064" cy="1390855"/>
          </a:xfrm>
        </p:spPr>
        <p:txBody>
          <a:bodyPr/>
          <a:lstStyle/>
          <a:p>
            <a:r>
              <a:rPr lang="en-GB" dirty="0" smtClean="0"/>
              <a:t>Arc Traces more numerous close to the strap short-circuit (low voltage region?)</a:t>
            </a:r>
          </a:p>
          <a:p>
            <a:pPr lvl="1"/>
            <a:r>
              <a:rPr lang="en-GB" dirty="0" smtClean="0"/>
              <a:t>Seems impressive but the surface is not much affected. “Impurity coating” removed while silver coating seems preserved. </a:t>
            </a:r>
            <a:r>
              <a:rPr lang="en-GB" dirty="0" smtClean="0"/>
              <a:t>Measurements would be interesting but complicated to perform</a:t>
            </a:r>
            <a:endParaRPr lang="en-GB" dirty="0" smtClean="0"/>
          </a:p>
          <a:p>
            <a:pPr lvl="1"/>
            <a:r>
              <a:rPr lang="en-GB" dirty="0" smtClean="0"/>
              <a:t>Work in progress to understand the physical mechanism…</a:t>
            </a:r>
            <a:endParaRPr lang="en-GB" dirty="0"/>
          </a:p>
        </p:txBody>
      </p:sp>
      <p:grpSp>
        <p:nvGrpSpPr>
          <p:cNvPr id="8" name="Groupe 7"/>
          <p:cNvGrpSpPr/>
          <p:nvPr/>
        </p:nvGrpSpPr>
        <p:grpSpPr>
          <a:xfrm>
            <a:off x="430266" y="3045178"/>
            <a:ext cx="5749724" cy="2658589"/>
            <a:chOff x="-393193" y="70944"/>
            <a:chExt cx="14169137" cy="655160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498721">
              <a:off x="-393193" y="502165"/>
              <a:ext cx="9168384" cy="612038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3400" y="70944"/>
              <a:ext cx="6892544" cy="4601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52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196179"/>
            <a:ext cx="7693659" cy="379192"/>
          </a:xfrm>
        </p:spPr>
        <p:txBody>
          <a:bodyPr/>
          <a:lstStyle/>
          <a:p>
            <a:r>
              <a:rPr lang="en-GB" dirty="0" smtClean="0"/>
              <a:t>Dark traces behind faraday screen bars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31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71" r="32584"/>
          <a:stretch/>
        </p:blipFill>
        <p:spPr>
          <a:xfrm>
            <a:off x="1333501" y="1812986"/>
            <a:ext cx="3111500" cy="4562797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660825" y="1067647"/>
            <a:ext cx="7924376" cy="378270"/>
          </a:xfrm>
        </p:spPr>
        <p:txBody>
          <a:bodyPr/>
          <a:lstStyle/>
          <a:p>
            <a:r>
              <a:rPr lang="en-GB" dirty="0"/>
              <a:t>Similar Observations made on TS </a:t>
            </a:r>
            <a:r>
              <a:rPr lang="en-GB" dirty="0" smtClean="0"/>
              <a:t>antennas:</a:t>
            </a:r>
            <a:endParaRPr lang="en-GB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82547" y="2383335"/>
            <a:ext cx="4562797" cy="34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7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1" y="60757"/>
            <a:ext cx="7477760" cy="650036"/>
          </a:xfrm>
        </p:spPr>
        <p:txBody>
          <a:bodyPr/>
          <a:lstStyle/>
          <a:p>
            <a:r>
              <a:rPr lang="en-GB" dirty="0" smtClean="0"/>
              <a:t>Faraday Screen Front Face Material Evolution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32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898413"/>
          </a:xfrm>
        </p:spPr>
        <p:txBody>
          <a:bodyPr/>
          <a:lstStyle/>
          <a:p>
            <a:r>
              <a:rPr lang="en-GB" dirty="0" smtClean="0"/>
              <a:t>Between S3 and S4:</a:t>
            </a:r>
          </a:p>
          <a:p>
            <a:pPr lvl="1"/>
            <a:r>
              <a:rPr lang="en-GB" dirty="0" smtClean="0"/>
              <a:t>(Relative) amount of silver reduced (~98%</a:t>
            </a:r>
            <a:r>
              <a:rPr lang="en-GB" dirty="0" smtClean="0">
                <a:sym typeface="Wingdings" panose="05000000000000000000" pitchFamily="2" charset="2"/>
              </a:rPr>
              <a:t>95%</a:t>
            </a:r>
            <a:r>
              <a:rPr lang="en-GB" dirty="0" smtClean="0"/>
              <a:t>), in particular on right sides</a:t>
            </a:r>
          </a:p>
          <a:p>
            <a:pPr lvl="1"/>
            <a:r>
              <a:rPr lang="en-GB" dirty="0" smtClean="0"/>
              <a:t>Al/Si/W relative content increased on FS and Cu on straps</a:t>
            </a:r>
            <a:endParaRPr lang="en-GB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281355" y="1067647"/>
            <a:ext cx="7498080" cy="378270"/>
          </a:xfrm>
        </p:spPr>
        <p:txBody>
          <a:bodyPr/>
          <a:lstStyle/>
          <a:p>
            <a:r>
              <a:rPr lang="en-GB" dirty="0" smtClean="0"/>
              <a:t>Evolution of the material </a:t>
            </a:r>
            <a:r>
              <a:rPr lang="en-GB" dirty="0"/>
              <a:t>measured with </a:t>
            </a:r>
            <a:r>
              <a:rPr lang="en-GB" dirty="0" smtClean="0"/>
              <a:t>handheld </a:t>
            </a:r>
            <a:r>
              <a:rPr lang="en-GB" dirty="0"/>
              <a:t>X-ray </a:t>
            </a:r>
            <a:r>
              <a:rPr lang="en-GB" dirty="0" smtClean="0"/>
              <a:t>fluorescence device</a:t>
            </a: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462" y="744241"/>
            <a:ext cx="1210915" cy="1587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95" b="5630"/>
          <a:stretch/>
        </p:blipFill>
        <p:spPr>
          <a:xfrm>
            <a:off x="2695007" y="2917317"/>
            <a:ext cx="2467836" cy="35368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08884" y="3507558"/>
            <a:ext cx="3550887" cy="237040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81355" y="6098873"/>
            <a:ext cx="141865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Q4 before C4</a:t>
            </a:r>
            <a:endParaRPr lang="en-GB" sz="1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695007" y="6098873"/>
            <a:ext cx="125322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1800" dirty="0" smtClean="0"/>
              <a:t>Q4 after C4</a:t>
            </a:r>
            <a:endParaRPr lang="en-GB" sz="1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346987" y="2332088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err="1" smtClean="0"/>
              <a:t>L.Delpech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7895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Q1 Voltage Probe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33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60825" y="1492631"/>
            <a:ext cx="7886700" cy="1175412"/>
          </a:xfrm>
        </p:spPr>
        <p:txBody>
          <a:bodyPr/>
          <a:lstStyle/>
          <a:p>
            <a:r>
              <a:rPr lang="en-GB" dirty="0" smtClean="0"/>
              <a:t>Burning/Melting traces between probe and first grounding jumper</a:t>
            </a:r>
          </a:p>
          <a:p>
            <a:r>
              <a:rPr lang="en-GB" dirty="0" smtClean="0"/>
              <a:t>Corrective actions</a:t>
            </a:r>
          </a:p>
          <a:p>
            <a:pPr lvl="1"/>
            <a:r>
              <a:rPr lang="en-GB" dirty="0" smtClean="0"/>
              <a:t>Add new grounding jumper closer to the probes</a:t>
            </a:r>
          </a:p>
          <a:p>
            <a:pPr lvl="1"/>
            <a:r>
              <a:rPr lang="en-GB" dirty="0" smtClean="0"/>
              <a:t>Change the cable metallic shielding with stronger ones on </a:t>
            </a:r>
            <a:r>
              <a:rPr lang="en-GB" dirty="0" smtClean="0"/>
              <a:t>Q1, Q2 </a:t>
            </a:r>
            <a:r>
              <a:rPr lang="en-GB" dirty="0" smtClean="0"/>
              <a:t>&amp; Q4</a:t>
            </a:r>
            <a:endParaRPr lang="en-GB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Probe signal lost due to melted </a:t>
            </a:r>
            <a:r>
              <a:rPr lang="en-GB" dirty="0"/>
              <a:t>RF cable. Q1 Voltage Probe(V1) is OK.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6382" y="4431146"/>
            <a:ext cx="2815461" cy="177003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62536" y="3141845"/>
            <a:ext cx="3912270" cy="2934202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H="1">
            <a:off x="1882140" y="3874937"/>
            <a:ext cx="443226" cy="849463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66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196179"/>
            <a:ext cx="6543039" cy="379192"/>
          </a:xfrm>
        </p:spPr>
        <p:txBody>
          <a:bodyPr/>
          <a:lstStyle/>
          <a:p>
            <a:r>
              <a:rPr lang="en-GB" dirty="0" smtClean="0"/>
              <a:t>Capacitor Servomotor System Upgrade for C5 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34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51593" y="1630411"/>
            <a:ext cx="8744242" cy="1667854"/>
          </a:xfrm>
        </p:spPr>
        <p:txBody>
          <a:bodyPr/>
          <a:lstStyle/>
          <a:p>
            <a:r>
              <a:rPr lang="en-GB" dirty="0" smtClean="0"/>
              <a:t>Hardware failures during C4 </a:t>
            </a:r>
            <a:r>
              <a:rPr lang="en-GB" dirty="0" smtClean="0">
                <a:sym typeface="Wingdings" panose="05000000000000000000" pitchFamily="2" charset="2"/>
              </a:rPr>
              <a:t> some capacitors at fixed position</a:t>
            </a:r>
          </a:p>
          <a:p>
            <a:pPr marL="540000" lvl="1"/>
            <a:r>
              <a:rPr lang="en-GB" dirty="0" smtClean="0">
                <a:sym typeface="Wingdings" panose="05000000000000000000" pitchFamily="2" charset="2"/>
              </a:rPr>
              <a:t>Despite not optimal matching set, antennas were able to be used thanks to their load-tolerance</a:t>
            </a:r>
          </a:p>
          <a:p>
            <a:pPr marL="540000" lvl="1"/>
            <a:r>
              <a:rPr lang="en-GB" u="sng" dirty="0" smtClean="0">
                <a:sym typeface="Wingdings" panose="05000000000000000000" pitchFamily="2" charset="2"/>
              </a:rPr>
              <a:t>But</a:t>
            </a:r>
            <a:r>
              <a:rPr lang="en-GB" dirty="0" smtClean="0">
                <a:sym typeface="Wingdings" panose="05000000000000000000" pitchFamily="2" charset="2"/>
              </a:rPr>
              <a:t>: can’t change frequency and can’t optimize coupling further. Also blocking for restart.</a:t>
            </a:r>
          </a:p>
          <a:p>
            <a:pPr marL="300519" lvl="1" indent="0">
              <a:buNone/>
            </a:pP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/>
              <a:t>No </a:t>
            </a:r>
            <a:r>
              <a:rPr lang="en-GB" dirty="0"/>
              <a:t>more spare </a:t>
            </a:r>
            <a:r>
              <a:rPr lang="en-GB" dirty="0" smtClean="0"/>
              <a:t>parts available + obsolete</a:t>
            </a:r>
            <a:r>
              <a:rPr lang="en-GB" dirty="0"/>
              <a:t> Hardware </a:t>
            </a:r>
            <a:endParaRPr lang="en-GB" dirty="0" smtClean="0"/>
          </a:p>
          <a:p>
            <a:pPr marL="540000" lvl="1"/>
            <a:r>
              <a:rPr lang="en-GB" dirty="0" smtClean="0"/>
              <a:t>An upgrade of the motor servo drives and controllers is in progress…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WEST Antenna Capacitors are actuated with Tore-Supra motor servo drives</a:t>
            </a:r>
            <a:endParaRPr lang="en-GB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51593" y="3390878"/>
            <a:ext cx="5448167" cy="3074290"/>
            <a:chOff x="122053" y="116632"/>
            <a:chExt cx="8549901" cy="4824536"/>
          </a:xfrm>
        </p:grpSpPr>
        <p:pic>
          <p:nvPicPr>
            <p:cNvPr id="6" name="Picture 2" descr="U:\Documents\IMAGES\Baies hall tore\P2280012.JP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053" y="116632"/>
              <a:ext cx="3855120" cy="482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21393610">
              <a:off x="971600" y="1340768"/>
              <a:ext cx="864096" cy="15121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548680"/>
              <a:ext cx="2448272" cy="39059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4" descr="C:\Users\GL132909\AppData\Local\Microsoft\Windows\Temporary Internet Files\Content.Outlook\OR49LFTV\20190806_174616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77961" y="1743709"/>
              <a:ext cx="2808312" cy="15796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Connecteur droit 9"/>
            <p:cNvCxnSpPr/>
            <p:nvPr/>
          </p:nvCxnSpPr>
          <p:spPr>
            <a:xfrm flipV="1">
              <a:off x="1763688" y="548680"/>
              <a:ext cx="2448272" cy="7675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004048" y="932443"/>
              <a:ext cx="720080" cy="13444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5724128" y="932443"/>
              <a:ext cx="1368151" cy="19694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5724128" y="2276872"/>
              <a:ext cx="1368151" cy="16608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1880283" y="2780929"/>
              <a:ext cx="2331677" cy="16736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/>
          <p:cNvSpPr txBox="1"/>
          <p:nvPr/>
        </p:nvSpPr>
        <p:spPr>
          <a:xfrm>
            <a:off x="4620695" y="5878115"/>
            <a:ext cx="122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Controller of 4 </a:t>
            </a:r>
            <a:r>
              <a:rPr lang="en-GB" sz="1200" dirty="0" err="1" smtClean="0"/>
              <a:t>servopacks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3027406" y="6188169"/>
            <a:ext cx="1414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smtClean="0"/>
              <a:t>4 motor </a:t>
            </a:r>
            <a:r>
              <a:rPr lang="en-GB" sz="1200" dirty="0" err="1" smtClean="0"/>
              <a:t>servopacks</a:t>
            </a:r>
            <a:endParaRPr lang="en-GB" sz="1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73027" y="6388910"/>
            <a:ext cx="2196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smtClean="0"/>
              <a:t>Antennas motor controllers rack</a:t>
            </a:r>
            <a:endParaRPr lang="en-GB" sz="1200" dirty="0"/>
          </a:p>
        </p:txBody>
      </p:sp>
      <p:sp>
        <p:nvSpPr>
          <p:cNvPr id="19" name="Rectangle 18"/>
          <p:cNvSpPr/>
          <p:nvPr/>
        </p:nvSpPr>
        <p:spPr>
          <a:xfrm>
            <a:off x="6294312" y="4465586"/>
            <a:ext cx="2290889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00519" lvl="1" algn="ctr" defTabSz="957925">
              <a:buClr>
                <a:srgbClr val="548235"/>
              </a:buClr>
            </a:pPr>
            <a:r>
              <a:rPr lang="en-GB" sz="20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This upgrade is mandatory to restart </a:t>
            </a:r>
            <a:r>
              <a:rPr lang="en-GB" sz="20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ICRH antennas for </a:t>
            </a:r>
            <a:r>
              <a:rPr lang="en-GB" sz="20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C5</a:t>
            </a:r>
          </a:p>
        </p:txBody>
      </p:sp>
    </p:spTree>
    <p:extLst>
      <p:ext uri="{BB962C8B-B14F-4D97-AF65-F5344CB8AC3E}">
        <p14:creationId xmlns:p14="http://schemas.microsoft.com/office/powerpoint/2010/main" val="360870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5587591" y="2279743"/>
            <a:ext cx="3460030" cy="4284507"/>
            <a:chOff x="257857" y="1428386"/>
            <a:chExt cx="3408760" cy="422102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57" y="2829957"/>
              <a:ext cx="3408760" cy="1415502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57" y="1428386"/>
              <a:ext cx="3408760" cy="1401571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57" y="4245459"/>
              <a:ext cx="3408760" cy="1403947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Phase Control Upgrade for C5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0980" y="853441"/>
            <a:ext cx="8326544" cy="1175412"/>
          </a:xfrm>
        </p:spPr>
        <p:txBody>
          <a:bodyPr/>
          <a:lstStyle/>
          <a:p>
            <a:r>
              <a:rPr lang="en-GB" dirty="0"/>
              <a:t>Many problems on phase </a:t>
            </a:r>
            <a:r>
              <a:rPr lang="en-GB" dirty="0" smtClean="0"/>
              <a:t>control, essentially </a:t>
            </a:r>
            <a:r>
              <a:rPr lang="en-GB" dirty="0"/>
              <a:t>on Q2 </a:t>
            </a:r>
            <a:r>
              <a:rPr lang="en-GB" dirty="0" smtClean="0"/>
              <a:t>&amp; Q1 antennas </a:t>
            </a:r>
          </a:p>
          <a:p>
            <a:r>
              <a:rPr lang="en-GB" dirty="0" smtClean="0"/>
              <a:t>Investigation made during S4, problem understood: </a:t>
            </a:r>
          </a:p>
          <a:p>
            <a:pPr lvl="1"/>
            <a:r>
              <a:rPr lang="en-GB" dirty="0" smtClean="0"/>
              <a:t>Toroidal (Left-right: V1-V3) phase calculated using </a:t>
            </a:r>
            <a:r>
              <a:rPr lang="en-GB" dirty="0"/>
              <a:t>3 phase detectors.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If the phase of one </a:t>
            </a:r>
            <a:r>
              <a:rPr lang="en-GB" dirty="0"/>
              <a:t>of this </a:t>
            </a:r>
            <a:r>
              <a:rPr lang="en-GB" dirty="0" smtClean="0"/>
              <a:t>detector turns by </a:t>
            </a:r>
            <a:r>
              <a:rPr lang="en-GB" dirty="0"/>
              <a:t>360</a:t>
            </a:r>
            <a:r>
              <a:rPr lang="en-GB" dirty="0" smtClean="0"/>
              <a:t>°, control fails</a:t>
            </a:r>
            <a:endParaRPr lang="en-GB" dirty="0"/>
          </a:p>
        </p:txBody>
      </p:sp>
      <p:sp>
        <p:nvSpPr>
          <p:cNvPr id="108" name="Rectangle 107"/>
          <p:cNvSpPr/>
          <p:nvPr/>
        </p:nvSpPr>
        <p:spPr>
          <a:xfrm>
            <a:off x="126380" y="3710552"/>
            <a:ext cx="51810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481" lvl="0" indent="-239481" defTabSz="957925"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GB" sz="1800" b="1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Solution found:</a:t>
            </a:r>
          </a:p>
          <a:p>
            <a:pPr marL="360000" lvl="1" indent="-239481" defTabSz="957925">
              <a:buClr>
                <a:srgbClr val="548235"/>
              </a:buClr>
              <a:buFont typeface="Calibri" panose="020F0502020204030204" pitchFamily="34" charset="0"/>
              <a:buChar char="-"/>
            </a:pP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Use a dedicated phase detector for V1-V3 measurement</a:t>
            </a:r>
            <a:b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</a:b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Measurements </a:t>
            </a:r>
            <a:r>
              <a:rPr lang="en-GB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centred 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on 180° and can’t turn </a:t>
            </a:r>
          </a:p>
          <a:p>
            <a:pPr marL="360000" lvl="1" indent="-239481" defTabSz="957925">
              <a:buClr>
                <a:srgbClr val="548235"/>
              </a:buClr>
              <a:buFont typeface="Calibri" panose="020F0502020204030204" pitchFamily="34" charset="0"/>
              <a:buChar char="-"/>
            </a:pPr>
            <a:r>
              <a:rPr lang="en-GB" sz="1600" dirty="0">
                <a:solidFill>
                  <a:srgbClr val="E7E6E6">
                    <a:lumMod val="50000"/>
                  </a:srgbClr>
                </a:solidFill>
                <a:latin typeface="Calibri" charset="0"/>
                <a:cs typeface="Calibri" charset="0"/>
              </a:rPr>
              <a:t>Tests in progress and seem positive</a:t>
            </a:r>
          </a:p>
        </p:txBody>
      </p:sp>
      <p:grpSp>
        <p:nvGrpSpPr>
          <p:cNvPr id="167" name="Groupe 166"/>
          <p:cNvGrpSpPr/>
          <p:nvPr/>
        </p:nvGrpSpPr>
        <p:grpSpPr>
          <a:xfrm>
            <a:off x="220980" y="2252335"/>
            <a:ext cx="4558067" cy="1302527"/>
            <a:chOff x="220980" y="2252335"/>
            <a:chExt cx="4558067" cy="1302527"/>
          </a:xfrm>
        </p:grpSpPr>
        <p:sp>
          <p:nvSpPr>
            <p:cNvPr id="112" name="ZoneTexte 111"/>
            <p:cNvSpPr txBox="1"/>
            <p:nvPr/>
          </p:nvSpPr>
          <p:spPr>
            <a:xfrm>
              <a:off x="220980" y="2608852"/>
              <a:ext cx="1580762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 smtClean="0"/>
                <a:t>Φ</a:t>
              </a:r>
              <a:r>
                <a:rPr lang="fr-FR" sz="1200" dirty="0" smtClean="0"/>
                <a:t> (</a:t>
              </a:r>
              <a:r>
                <a:rPr lang="fr-FR" sz="1200" dirty="0" err="1" smtClean="0"/>
                <a:t>P</a:t>
              </a:r>
              <a:r>
                <a:rPr lang="fr-FR" sz="1200" baseline="-25000" dirty="0" err="1" smtClean="0"/>
                <a:t>fwd</a:t>
              </a:r>
              <a:r>
                <a:rPr lang="fr-FR" sz="1200" baseline="-25000" dirty="0" smtClean="0"/>
                <a:t>/</a:t>
              </a:r>
              <a:r>
                <a:rPr lang="fr-FR" sz="1200" baseline="-25000" dirty="0" err="1" smtClean="0"/>
                <a:t>left</a:t>
              </a:r>
              <a:r>
                <a:rPr lang="fr-FR" sz="1200" dirty="0" smtClean="0"/>
                <a:t> - V1)</a:t>
              </a:r>
              <a:endParaRPr lang="en-US" sz="1200" dirty="0"/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220980" y="2964034"/>
              <a:ext cx="1580762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el-GR" dirty="0"/>
                <a:t>Φ</a:t>
              </a:r>
              <a:r>
                <a:rPr lang="fr-FR" dirty="0"/>
                <a:t> </a:t>
              </a:r>
              <a:r>
                <a:rPr lang="fr-FR" dirty="0" smtClean="0"/>
                <a:t>(</a:t>
              </a:r>
              <a:r>
                <a:rPr lang="fr-FR" dirty="0" err="1" smtClean="0"/>
                <a:t>P</a:t>
              </a:r>
              <a:r>
                <a:rPr lang="fr-FR" baseline="-25000" dirty="0" err="1" smtClean="0"/>
                <a:t>fwd</a:t>
              </a:r>
              <a:r>
                <a:rPr lang="fr-FR" baseline="-25000" dirty="0" smtClean="0"/>
                <a:t>/right</a:t>
              </a:r>
              <a:r>
                <a:rPr lang="fr-FR" dirty="0" smtClean="0"/>
                <a:t> - V3)</a:t>
              </a:r>
              <a:endParaRPr lang="en-US" dirty="0"/>
            </a:p>
          </p:txBody>
        </p:sp>
        <p:sp>
          <p:nvSpPr>
            <p:cNvPr id="114" name="ZoneTexte 113"/>
            <p:cNvSpPr txBox="1"/>
            <p:nvPr/>
          </p:nvSpPr>
          <p:spPr>
            <a:xfrm>
              <a:off x="220980" y="2252335"/>
              <a:ext cx="1580762" cy="276999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el-GR" dirty="0"/>
                <a:t>Φ</a:t>
              </a:r>
              <a:r>
                <a:rPr lang="fr-FR" dirty="0"/>
                <a:t> (</a:t>
              </a:r>
              <a:r>
                <a:rPr lang="fr-FR" dirty="0" err="1" smtClean="0"/>
                <a:t>P</a:t>
              </a:r>
              <a:r>
                <a:rPr lang="fr-FR" baseline="-25000" dirty="0" err="1" smtClean="0"/>
                <a:t>fwd</a:t>
              </a:r>
              <a:r>
                <a:rPr lang="fr-FR" baseline="-25000" dirty="0" smtClean="0"/>
                <a:t>/</a:t>
              </a:r>
              <a:r>
                <a:rPr lang="fr-FR" baseline="-25000" dirty="0" err="1" smtClean="0"/>
                <a:t>left</a:t>
              </a:r>
              <a:r>
                <a:rPr lang="fr-FR" dirty="0" smtClean="0"/>
                <a:t> – </a:t>
              </a:r>
              <a:r>
                <a:rPr lang="fr-FR" dirty="0" err="1" smtClean="0"/>
                <a:t>P</a:t>
              </a:r>
              <a:r>
                <a:rPr lang="fr-FR" baseline="-25000" dirty="0" err="1" smtClean="0"/>
                <a:t>fwd</a:t>
              </a:r>
              <a:r>
                <a:rPr lang="fr-FR" baseline="-25000" dirty="0" smtClean="0"/>
                <a:t>/right</a:t>
              </a:r>
              <a:r>
                <a:rPr lang="fr-FR" dirty="0" smtClean="0"/>
                <a:t>)</a:t>
              </a:r>
              <a:endParaRPr lang="en-US" dirty="0"/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3786487" y="2819610"/>
              <a:ext cx="992560" cy="276999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el-GR" dirty="0"/>
                <a:t>Φ</a:t>
              </a:r>
              <a:r>
                <a:rPr lang="fr-FR" dirty="0"/>
                <a:t> </a:t>
              </a:r>
              <a:r>
                <a:rPr lang="fr-FR" dirty="0" smtClean="0"/>
                <a:t>(V1 – V3)</a:t>
              </a:r>
              <a:endParaRPr lang="en-US" dirty="0"/>
            </a:p>
          </p:txBody>
        </p:sp>
        <p:sp>
          <p:nvSpPr>
            <p:cNvPr id="111" name="Triangle isocèle 110"/>
            <p:cNvSpPr/>
            <p:nvPr/>
          </p:nvSpPr>
          <p:spPr>
            <a:xfrm rot="5400000">
              <a:off x="2144515" y="2319774"/>
              <a:ext cx="556312" cy="476250"/>
            </a:xfrm>
            <a:prstGeom prst="triangl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cxnSp>
          <p:nvCxnSpPr>
            <p:cNvPr id="122" name="Connecteur droit avec flèche 121"/>
            <p:cNvCxnSpPr>
              <a:stCxn id="114" idx="3"/>
            </p:cNvCxnSpPr>
            <p:nvPr/>
          </p:nvCxnSpPr>
          <p:spPr>
            <a:xfrm flipV="1">
              <a:off x="1801742" y="2390834"/>
              <a:ext cx="387350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avec flèche 122"/>
            <p:cNvCxnSpPr/>
            <p:nvPr/>
          </p:nvCxnSpPr>
          <p:spPr>
            <a:xfrm flipV="1">
              <a:off x="1797196" y="2732514"/>
              <a:ext cx="387350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riangle isocèle 123"/>
            <p:cNvSpPr/>
            <p:nvPr/>
          </p:nvSpPr>
          <p:spPr>
            <a:xfrm rot="5400000">
              <a:off x="2879945" y="2724752"/>
              <a:ext cx="556312" cy="476250"/>
            </a:xfrm>
            <a:prstGeom prst="triangl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cxnSp>
          <p:nvCxnSpPr>
            <p:cNvPr id="125" name="Connecteur droit avec flèche 124"/>
            <p:cNvCxnSpPr/>
            <p:nvPr/>
          </p:nvCxnSpPr>
          <p:spPr>
            <a:xfrm flipV="1">
              <a:off x="1797196" y="3106476"/>
              <a:ext cx="1122780" cy="585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ZoneTexte 126"/>
            <p:cNvSpPr txBox="1"/>
            <p:nvPr/>
          </p:nvSpPr>
          <p:spPr>
            <a:xfrm>
              <a:off x="2937627" y="277344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800" dirty="0" smtClean="0"/>
                <a:t>+</a:t>
              </a:r>
              <a:endParaRPr lang="en-GB" sz="1800" dirty="0"/>
            </a:p>
          </p:txBody>
        </p:sp>
        <p:sp>
          <p:nvSpPr>
            <p:cNvPr id="128" name="ZoneTexte 127"/>
            <p:cNvSpPr txBox="1"/>
            <p:nvPr/>
          </p:nvSpPr>
          <p:spPr>
            <a:xfrm>
              <a:off x="2173721" y="23685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800" dirty="0" smtClean="0"/>
                <a:t>-</a:t>
              </a:r>
              <a:endParaRPr lang="en-GB" sz="1800" dirty="0"/>
            </a:p>
          </p:txBody>
        </p:sp>
        <p:cxnSp>
          <p:nvCxnSpPr>
            <p:cNvPr id="137" name="Connecteur en angle 136"/>
            <p:cNvCxnSpPr>
              <a:stCxn id="111" idx="0"/>
            </p:cNvCxnSpPr>
            <p:nvPr/>
          </p:nvCxnSpPr>
          <p:spPr>
            <a:xfrm>
              <a:off x="2660796" y="2557899"/>
              <a:ext cx="112228" cy="278156"/>
            </a:xfrm>
            <a:prstGeom prst="bentConnector2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/>
            <p:cNvCxnSpPr/>
            <p:nvPr/>
          </p:nvCxnSpPr>
          <p:spPr>
            <a:xfrm flipV="1">
              <a:off x="2773024" y="2833338"/>
              <a:ext cx="146952" cy="2717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eur droit avec flèche 142"/>
            <p:cNvCxnSpPr/>
            <p:nvPr/>
          </p:nvCxnSpPr>
          <p:spPr>
            <a:xfrm flipV="1">
              <a:off x="3399137" y="2958110"/>
              <a:ext cx="387350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avec flèche 160"/>
            <p:cNvCxnSpPr>
              <a:stCxn id="116" idx="2"/>
            </p:cNvCxnSpPr>
            <p:nvPr/>
          </p:nvCxnSpPr>
          <p:spPr>
            <a:xfrm>
              <a:off x="4282767" y="3096609"/>
              <a:ext cx="0" cy="23772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ZoneTexte 163"/>
            <p:cNvSpPr txBox="1"/>
            <p:nvPr/>
          </p:nvSpPr>
          <p:spPr>
            <a:xfrm>
              <a:off x="3879259" y="3277863"/>
              <a:ext cx="807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 smtClean="0">
                  <a:solidFill>
                    <a:schemeClr val="accent3"/>
                  </a:solidFill>
                </a:rPr>
                <a:t>To control</a:t>
              </a:r>
              <a:endParaRPr lang="en-GB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8" name="Groupe 167"/>
          <p:cNvGrpSpPr/>
          <p:nvPr/>
        </p:nvGrpSpPr>
        <p:grpSpPr>
          <a:xfrm>
            <a:off x="220980" y="5149567"/>
            <a:ext cx="5153481" cy="1445454"/>
            <a:chOff x="220980" y="5149567"/>
            <a:chExt cx="5153481" cy="1445454"/>
          </a:xfrm>
        </p:grpSpPr>
        <p:sp>
          <p:nvSpPr>
            <p:cNvPr id="144" name="ZoneTexte 143"/>
            <p:cNvSpPr txBox="1"/>
            <p:nvPr/>
          </p:nvSpPr>
          <p:spPr>
            <a:xfrm>
              <a:off x="220980" y="5149567"/>
              <a:ext cx="1580762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 smtClean="0"/>
                <a:t>Φ</a:t>
              </a:r>
              <a:r>
                <a:rPr lang="fr-FR" sz="1200" dirty="0" smtClean="0"/>
                <a:t> (</a:t>
              </a:r>
              <a:r>
                <a:rPr lang="fr-FR" sz="1200" dirty="0" err="1" smtClean="0"/>
                <a:t>P</a:t>
              </a:r>
              <a:r>
                <a:rPr lang="fr-FR" sz="1200" baseline="-25000" dirty="0" err="1" smtClean="0"/>
                <a:t>fwd</a:t>
              </a:r>
              <a:r>
                <a:rPr lang="fr-FR" sz="1200" baseline="-25000" dirty="0" smtClean="0"/>
                <a:t>/</a:t>
              </a:r>
              <a:r>
                <a:rPr lang="fr-FR" sz="1200" baseline="-25000" dirty="0" err="1" smtClean="0"/>
                <a:t>left</a:t>
              </a:r>
              <a:r>
                <a:rPr lang="fr-FR" sz="1200" dirty="0" smtClean="0"/>
                <a:t> - V1)</a:t>
              </a:r>
              <a:endParaRPr lang="en-US" sz="1200" dirty="0"/>
            </a:p>
          </p:txBody>
        </p:sp>
        <p:sp>
          <p:nvSpPr>
            <p:cNvPr id="145" name="ZoneTexte 144"/>
            <p:cNvSpPr txBox="1"/>
            <p:nvPr/>
          </p:nvSpPr>
          <p:spPr>
            <a:xfrm>
              <a:off x="220980" y="5861266"/>
              <a:ext cx="1580762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el-GR" dirty="0"/>
                <a:t>Φ</a:t>
              </a:r>
              <a:r>
                <a:rPr lang="fr-FR" dirty="0"/>
                <a:t> </a:t>
              </a:r>
              <a:r>
                <a:rPr lang="fr-FR" dirty="0" smtClean="0"/>
                <a:t>(</a:t>
              </a:r>
              <a:r>
                <a:rPr lang="fr-FR" dirty="0" err="1" smtClean="0"/>
                <a:t>P</a:t>
              </a:r>
              <a:r>
                <a:rPr lang="fr-FR" baseline="-25000" dirty="0" err="1" smtClean="0"/>
                <a:t>fwd</a:t>
              </a:r>
              <a:r>
                <a:rPr lang="fr-FR" baseline="-25000" dirty="0" smtClean="0"/>
                <a:t>/right</a:t>
              </a:r>
              <a:r>
                <a:rPr lang="fr-FR" dirty="0" smtClean="0"/>
                <a:t> - V3)</a:t>
              </a:r>
              <a:endParaRPr lang="en-US" dirty="0"/>
            </a:p>
          </p:txBody>
        </p:sp>
        <p:sp>
          <p:nvSpPr>
            <p:cNvPr id="146" name="ZoneTexte 145"/>
            <p:cNvSpPr txBox="1"/>
            <p:nvPr/>
          </p:nvSpPr>
          <p:spPr>
            <a:xfrm>
              <a:off x="3793699" y="5722767"/>
              <a:ext cx="1580762" cy="276999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el-GR" dirty="0"/>
                <a:t>Φ</a:t>
              </a:r>
              <a:r>
                <a:rPr lang="fr-FR" dirty="0"/>
                <a:t> (</a:t>
              </a:r>
              <a:r>
                <a:rPr lang="fr-FR" dirty="0" err="1" smtClean="0"/>
                <a:t>P</a:t>
              </a:r>
              <a:r>
                <a:rPr lang="fr-FR" baseline="-25000" dirty="0" err="1" smtClean="0"/>
                <a:t>fwd</a:t>
              </a:r>
              <a:r>
                <a:rPr lang="fr-FR" baseline="-25000" dirty="0" smtClean="0"/>
                <a:t>/</a:t>
              </a:r>
              <a:r>
                <a:rPr lang="fr-FR" baseline="-25000" dirty="0" err="1" smtClean="0"/>
                <a:t>left</a:t>
              </a:r>
              <a:r>
                <a:rPr lang="fr-FR" dirty="0" smtClean="0"/>
                <a:t> – </a:t>
              </a:r>
              <a:r>
                <a:rPr lang="fr-FR" dirty="0" err="1" smtClean="0"/>
                <a:t>P</a:t>
              </a:r>
              <a:r>
                <a:rPr lang="fr-FR" baseline="-25000" dirty="0" err="1" smtClean="0"/>
                <a:t>fwd</a:t>
              </a:r>
              <a:r>
                <a:rPr lang="fr-FR" baseline="-25000" dirty="0" smtClean="0"/>
                <a:t>/right</a:t>
              </a:r>
              <a:r>
                <a:rPr lang="fr-FR" dirty="0" smtClean="0"/>
                <a:t>)</a:t>
              </a:r>
              <a:endParaRPr lang="en-US" dirty="0"/>
            </a:p>
          </p:txBody>
        </p:sp>
        <p:sp>
          <p:nvSpPr>
            <p:cNvPr id="148" name="Triangle isocèle 147"/>
            <p:cNvSpPr/>
            <p:nvPr/>
          </p:nvSpPr>
          <p:spPr>
            <a:xfrm rot="5400000">
              <a:off x="2144515" y="5217006"/>
              <a:ext cx="556312" cy="476250"/>
            </a:xfrm>
            <a:prstGeom prst="triangl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cxnSp>
          <p:nvCxnSpPr>
            <p:cNvPr id="149" name="Connecteur droit avec flèche 148"/>
            <p:cNvCxnSpPr/>
            <p:nvPr/>
          </p:nvCxnSpPr>
          <p:spPr>
            <a:xfrm flipV="1">
              <a:off x="1801742" y="5274558"/>
              <a:ext cx="387350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avec flèche 149"/>
            <p:cNvCxnSpPr/>
            <p:nvPr/>
          </p:nvCxnSpPr>
          <p:spPr>
            <a:xfrm flipV="1">
              <a:off x="1797196" y="5629746"/>
              <a:ext cx="387350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riangle isocèle 150"/>
            <p:cNvSpPr/>
            <p:nvPr/>
          </p:nvSpPr>
          <p:spPr>
            <a:xfrm rot="5400000">
              <a:off x="2879945" y="5621984"/>
              <a:ext cx="556312" cy="476250"/>
            </a:xfrm>
            <a:prstGeom prst="triangl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cxnSp>
          <p:nvCxnSpPr>
            <p:cNvPr id="152" name="Connecteur droit avec flèche 151"/>
            <p:cNvCxnSpPr/>
            <p:nvPr/>
          </p:nvCxnSpPr>
          <p:spPr>
            <a:xfrm flipV="1">
              <a:off x="1797196" y="6003708"/>
              <a:ext cx="1122780" cy="585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ZoneTexte 152"/>
            <p:cNvSpPr txBox="1"/>
            <p:nvPr/>
          </p:nvSpPr>
          <p:spPr>
            <a:xfrm>
              <a:off x="2937627" y="567067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800" dirty="0" smtClean="0"/>
                <a:t>-</a:t>
              </a:r>
              <a:endParaRPr lang="en-GB" sz="1800" dirty="0"/>
            </a:p>
          </p:txBody>
        </p:sp>
        <p:sp>
          <p:nvSpPr>
            <p:cNvPr id="154" name="ZoneTexte 153"/>
            <p:cNvSpPr txBox="1"/>
            <p:nvPr/>
          </p:nvSpPr>
          <p:spPr>
            <a:xfrm>
              <a:off x="2173721" y="52658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800" dirty="0"/>
                <a:t>+</a:t>
              </a:r>
            </a:p>
          </p:txBody>
        </p:sp>
        <p:cxnSp>
          <p:nvCxnSpPr>
            <p:cNvPr id="155" name="Connecteur en angle 154"/>
            <p:cNvCxnSpPr>
              <a:stCxn id="148" idx="0"/>
            </p:cNvCxnSpPr>
            <p:nvPr/>
          </p:nvCxnSpPr>
          <p:spPr>
            <a:xfrm>
              <a:off x="2660796" y="5455131"/>
              <a:ext cx="112228" cy="278156"/>
            </a:xfrm>
            <a:prstGeom prst="bentConnector2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avec flèche 155"/>
            <p:cNvCxnSpPr/>
            <p:nvPr/>
          </p:nvCxnSpPr>
          <p:spPr>
            <a:xfrm flipV="1">
              <a:off x="2773024" y="5730570"/>
              <a:ext cx="146952" cy="2717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avec flèche 156"/>
            <p:cNvCxnSpPr/>
            <p:nvPr/>
          </p:nvCxnSpPr>
          <p:spPr>
            <a:xfrm flipV="1">
              <a:off x="3399137" y="5855342"/>
              <a:ext cx="387350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225526" y="5504610"/>
              <a:ext cx="1576216" cy="276999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el-GR" dirty="0"/>
                <a:t>Φ</a:t>
              </a:r>
              <a:r>
                <a:rPr lang="fr-FR" dirty="0"/>
                <a:t> </a:t>
              </a:r>
              <a:r>
                <a:rPr lang="fr-FR" dirty="0" smtClean="0"/>
                <a:t>(V1 – V3)</a:t>
              </a:r>
              <a:endParaRPr lang="en-US" dirty="0"/>
            </a:p>
          </p:txBody>
        </p:sp>
        <p:cxnSp>
          <p:nvCxnSpPr>
            <p:cNvPr id="160" name="Connecteur en angle 159"/>
            <p:cNvCxnSpPr>
              <a:stCxn id="158" idx="3"/>
            </p:cNvCxnSpPr>
            <p:nvPr/>
          </p:nvCxnSpPr>
          <p:spPr>
            <a:xfrm>
              <a:off x="1801742" y="5643110"/>
              <a:ext cx="189129" cy="681490"/>
            </a:xfrm>
            <a:prstGeom prst="bentConnector2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ZoneTexte 164"/>
            <p:cNvSpPr txBox="1"/>
            <p:nvPr/>
          </p:nvSpPr>
          <p:spPr>
            <a:xfrm>
              <a:off x="1521591" y="6318022"/>
              <a:ext cx="807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200" dirty="0" smtClean="0">
                  <a:solidFill>
                    <a:schemeClr val="accent3"/>
                  </a:solidFill>
                </a:rPr>
                <a:t>To control</a:t>
              </a:r>
              <a:endParaRPr lang="en-GB" sz="12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66" name="ZoneTexte 165"/>
          <p:cNvSpPr txBox="1"/>
          <p:nvPr/>
        </p:nvSpPr>
        <p:spPr>
          <a:xfrm>
            <a:off x="5962512" y="2028853"/>
            <a:ext cx="3082126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1400" dirty="0" smtClean="0">
                <a:solidFill>
                  <a:schemeClr val="tx1">
                    <a:lumMod val="75000"/>
                  </a:schemeClr>
                </a:solidFill>
              </a:rPr>
              <a:t>Example of failure of phase control (Q2)</a:t>
            </a:r>
            <a:endParaRPr lang="en-GB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16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30579" y="972693"/>
            <a:ext cx="8184632" cy="347773"/>
          </a:xfrm>
        </p:spPr>
        <p:txBody>
          <a:bodyPr/>
          <a:lstStyle/>
          <a:p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WEST record of </a:t>
            </a:r>
            <a:r>
              <a:rPr lang="fr-F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stored</a:t>
            </a:r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energy</a:t>
            </a:r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neutron rate </a:t>
            </a:r>
            <a:r>
              <a:rPr lang="fr-F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5MW ICRH power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7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36</a:t>
            </a:fld>
            <a:endParaRPr 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174" y="1504172"/>
            <a:ext cx="4440410" cy="38641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64"/>
          <a:stretch/>
        </p:blipFill>
        <p:spPr>
          <a:xfrm>
            <a:off x="533401" y="1490708"/>
            <a:ext cx="3532625" cy="409369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984230" y="5430516"/>
            <a:ext cx="965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 (s)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5361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37</a:t>
            </a:fld>
            <a:endParaRPr 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845677" y="4801464"/>
            <a:ext cx="1604435" cy="249299"/>
          </a:xfrm>
        </p:spPr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WEST ICRH during C4: Conclusion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38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1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WEST ICRH System: Summary for C4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60824" y="762318"/>
            <a:ext cx="7886700" cy="27912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Main Results Achieved: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RF </a:t>
            </a:r>
            <a:r>
              <a:rPr lang="en-US" dirty="0"/>
              <a:t>plant reliable due to good maintenance during shutdown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All </a:t>
            </a:r>
            <a:r>
              <a:rPr lang="en-US" dirty="0"/>
              <a:t>three antennas operational simultaneously on </a:t>
            </a:r>
            <a:r>
              <a:rPr lang="en-US" dirty="0" smtClean="0"/>
              <a:t>plasma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3 MW/few seconds, 5 MW/500ms, and close to 6 MW peak.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Up to 8 MW total RF power (IC + LH) (close to 9 MW </a:t>
            </a:r>
            <a:r>
              <a:rPr lang="en-US" dirty="0" smtClean="0"/>
              <a:t>peak)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478963" lvl="1" indent="0">
              <a:buNone/>
            </a:pP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233" y="2661284"/>
            <a:ext cx="4758018" cy="40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9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888394" cy="379192"/>
          </a:xfrm>
        </p:spPr>
        <p:txBody>
          <a:bodyPr/>
          <a:lstStyle/>
          <a:p>
            <a:r>
              <a:rPr lang="en-GB" dirty="0" smtClean="0"/>
              <a:t>Max RF Power is usually limited by Low Coupling Conditions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5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74171" y="1630411"/>
            <a:ext cx="4310743" cy="3360625"/>
          </a:xfrm>
        </p:spPr>
        <p:txBody>
          <a:bodyPr/>
          <a:lstStyle/>
          <a:p>
            <a:r>
              <a:rPr lang="en-US" dirty="0" smtClean="0"/>
              <a:t>1st </a:t>
            </a:r>
            <a:r>
              <a:rPr lang="en-US" dirty="0"/>
              <a:t>plasma after </a:t>
            </a:r>
            <a:r>
              <a:rPr lang="en-US" dirty="0" err="1" smtClean="0"/>
              <a:t>Boronization</a:t>
            </a:r>
            <a:endParaRPr lang="en-US" sz="1400" dirty="0"/>
          </a:p>
          <a:p>
            <a:pPr lvl="1"/>
            <a:r>
              <a:rPr lang="en-US" dirty="0" smtClean="0"/>
              <a:t>LH: 3.6 MW</a:t>
            </a:r>
          </a:p>
          <a:p>
            <a:pPr lvl="1"/>
            <a:r>
              <a:rPr lang="en-US" dirty="0" smtClean="0"/>
              <a:t>IC: Q4 only</a:t>
            </a:r>
          </a:p>
          <a:p>
            <a:pPr lvl="1"/>
            <a:r>
              <a:rPr lang="en-US" dirty="0" err="1"/>
              <a:t>f</a:t>
            </a:r>
            <a:r>
              <a:rPr lang="en-US" baseline="-25000" dirty="0" err="1" smtClean="0"/>
              <a:t>rad</a:t>
            </a:r>
            <a:r>
              <a:rPr lang="en-US" dirty="0" smtClean="0"/>
              <a:t> ~ 30-40% (bulk)</a:t>
            </a:r>
          </a:p>
          <a:p>
            <a:endParaRPr lang="en-US" dirty="0" smtClean="0"/>
          </a:p>
          <a:p>
            <a:r>
              <a:rPr lang="en-US" dirty="0" smtClean="0"/>
              <a:t>Power </a:t>
            </a:r>
            <a:r>
              <a:rPr lang="en-US" dirty="0"/>
              <a:t>feedback due to max voltage </a:t>
            </a:r>
            <a:r>
              <a:rPr lang="en-US" dirty="0" smtClean="0"/>
              <a:t>safety limits reached (28 kV, gray zones)</a:t>
            </a:r>
          </a:p>
          <a:p>
            <a:endParaRPr lang="en-US" dirty="0" smtClean="0"/>
          </a:p>
          <a:p>
            <a:r>
              <a:rPr lang="en-US" dirty="0" smtClean="0"/>
              <a:t>Limits reached because coupling is low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319315" y="1067647"/>
            <a:ext cx="4034972" cy="378270"/>
          </a:xfrm>
        </p:spPr>
        <p:txBody>
          <a:bodyPr/>
          <a:lstStyle/>
          <a:p>
            <a:r>
              <a:rPr lang="en-GB" dirty="0" smtClean="0"/>
              <a:t>Example: </a:t>
            </a:r>
            <a:r>
              <a:rPr lang="en-US" dirty="0"/>
              <a:t>#</a:t>
            </a:r>
            <a:r>
              <a:rPr lang="en-US" dirty="0" smtClean="0"/>
              <a:t>54719</a:t>
            </a:r>
            <a:r>
              <a:rPr lang="en-US" dirty="0"/>
              <a:t> </a:t>
            </a:r>
            <a:r>
              <a:rPr lang="en-US" dirty="0" smtClean="0"/>
              <a:t>(3.7T/500kA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687" y="861791"/>
            <a:ext cx="4265540" cy="5673168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99389" y="4498594"/>
            <a:ext cx="4354287" cy="1411357"/>
            <a:chOff x="99389" y="4498594"/>
            <a:chExt cx="4354287" cy="1411357"/>
          </a:xfrm>
        </p:grpSpPr>
        <p:sp>
          <p:nvSpPr>
            <p:cNvPr id="13" name="Rectangle 12"/>
            <p:cNvSpPr/>
            <p:nvPr/>
          </p:nvSpPr>
          <p:spPr>
            <a:xfrm>
              <a:off x="99389" y="4498594"/>
              <a:ext cx="4354287" cy="141135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56" r="42948"/>
            <a:stretch/>
          </p:blipFill>
          <p:spPr>
            <a:xfrm>
              <a:off x="99390" y="4498594"/>
              <a:ext cx="818088" cy="1411357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917478" y="4683088"/>
              <a:ext cx="3536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800" b="1" dirty="0" smtClean="0"/>
                <a:t>Rule of thumb:</a:t>
              </a:r>
              <a:r>
                <a:rPr lang="en-GB" sz="1800" dirty="0" smtClean="0"/>
                <a:t/>
              </a:r>
              <a:br>
                <a:rPr lang="en-GB" sz="1800" dirty="0" smtClean="0"/>
              </a:br>
              <a:r>
                <a:rPr lang="en-GB" sz="1800" dirty="0" smtClean="0"/>
                <a:t>Max Power/ant [MW] ~ 1.3 x </a:t>
              </a:r>
              <a:r>
                <a:rPr lang="en-GB" sz="1800" dirty="0" err="1" smtClean="0"/>
                <a:t>Rc</a:t>
              </a:r>
              <a:r>
                <a:rPr lang="en-GB" sz="1800" dirty="0" smtClean="0"/>
                <a:t> [</a:t>
              </a:r>
              <a:r>
                <a:rPr lang="el-GR" sz="1800" dirty="0" smtClean="0"/>
                <a:t>Ω</a:t>
              </a:r>
              <a:r>
                <a:rPr lang="en-GB" sz="1800" dirty="0" smtClean="0"/>
                <a:t>]</a:t>
              </a:r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05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6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1"/>
          </p:nvPr>
        </p:nvSpPr>
        <p:spPr>
          <a:xfrm>
            <a:off x="845677" y="4801464"/>
            <a:ext cx="3880265" cy="249299"/>
          </a:xfrm>
        </p:spPr>
        <p:txBody>
          <a:bodyPr/>
          <a:lstStyle/>
          <a:p>
            <a:r>
              <a:rPr lang="en-GB" dirty="0" smtClean="0"/>
              <a:t>Improve Coupling</a:t>
            </a:r>
            <a:endParaRPr lang="en-GB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00" y="2941983"/>
            <a:ext cx="2134271" cy="1583842"/>
          </a:xfrm>
        </p:spPr>
      </p:pic>
    </p:spTree>
    <p:extLst>
      <p:ext uri="{BB962C8B-B14F-4D97-AF65-F5344CB8AC3E}">
        <p14:creationId xmlns:p14="http://schemas.microsoft.com/office/powerpoint/2010/main" val="8862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21" y="1317001"/>
            <a:ext cx="8440693" cy="52754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21" y="1317001"/>
            <a:ext cx="8440693" cy="52754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196178"/>
            <a:ext cx="7136673" cy="379192"/>
          </a:xfrm>
        </p:spPr>
        <p:txBody>
          <a:bodyPr/>
          <a:lstStyle/>
          <a:p>
            <a:r>
              <a:rPr lang="en-GB" dirty="0"/>
              <a:t>Improving Coupling: LSN vs USN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210065" y="998708"/>
            <a:ext cx="8760940" cy="378270"/>
          </a:xfrm>
        </p:spPr>
        <p:txBody>
          <a:bodyPr/>
          <a:lstStyle/>
          <a:p>
            <a:r>
              <a:rPr lang="en-GB" dirty="0" smtClean="0"/>
              <a:t>Coupling resistance is improved by 20 to 50% for 500 kA plasma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7354434" y="3827315"/>
            <a:ext cx="314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(</a:t>
            </a:r>
            <a:r>
              <a:rPr lang="fr-FR" sz="1800" dirty="0" err="1"/>
              <a:t>should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treated</a:t>
            </a:r>
            <a:r>
              <a:rPr lang="fr-FR" sz="1800" dirty="0"/>
              <a:t> </a:t>
            </a:r>
            <a:r>
              <a:rPr lang="fr-FR" sz="1800" dirty="0" err="1" smtClean="0">
                <a:solidFill>
                  <a:schemeClr val="tx2"/>
                </a:solidFill>
              </a:rPr>
              <a:t>cautiously</a:t>
            </a:r>
            <a:r>
              <a:rPr lang="fr-FR" sz="1800" dirty="0" smtClean="0"/>
              <a:t>…)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775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22" y="1317001"/>
            <a:ext cx="8440691" cy="52754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196179"/>
            <a:ext cx="7695473" cy="379192"/>
          </a:xfrm>
        </p:spPr>
        <p:txBody>
          <a:bodyPr/>
          <a:lstStyle/>
          <a:p>
            <a:r>
              <a:rPr lang="en-GB" dirty="0" smtClean="0"/>
              <a:t>Improving Coupling: LSN vs USN</a:t>
            </a:r>
            <a:endParaRPr lang="en-GB" sz="240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62221" y="998708"/>
            <a:ext cx="8440693" cy="378270"/>
          </a:xfrm>
        </p:spPr>
        <p:txBody>
          <a:bodyPr/>
          <a:lstStyle/>
          <a:p>
            <a:r>
              <a:rPr lang="en-GB" dirty="0" smtClean="0"/>
              <a:t>No major difference between LSN and USN plasma at </a:t>
            </a:r>
            <a:r>
              <a:rPr lang="en-GB" dirty="0" err="1" smtClean="0"/>
              <a:t>I</a:t>
            </a:r>
            <a:r>
              <a:rPr lang="en-GB" baseline="-25000" dirty="0" err="1" smtClean="0"/>
              <a:t>p</a:t>
            </a:r>
            <a:r>
              <a:rPr lang="en-GB" dirty="0" smtClean="0"/>
              <a:t>=700 kA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7354434" y="3827315"/>
            <a:ext cx="314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(</a:t>
            </a:r>
            <a:r>
              <a:rPr lang="fr-FR" sz="1800" dirty="0" err="1"/>
              <a:t>should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</a:t>
            </a:r>
            <a:r>
              <a:rPr lang="fr-FR" sz="1800" dirty="0" err="1"/>
              <a:t>treated</a:t>
            </a:r>
            <a:r>
              <a:rPr lang="fr-FR" sz="1800" dirty="0"/>
              <a:t> </a:t>
            </a:r>
            <a:r>
              <a:rPr lang="fr-FR" sz="1800" dirty="0" err="1" smtClean="0">
                <a:solidFill>
                  <a:schemeClr val="tx2"/>
                </a:solidFill>
              </a:rPr>
              <a:t>cautiously</a:t>
            </a:r>
            <a:r>
              <a:rPr lang="fr-FR" sz="1800" dirty="0" smtClean="0"/>
              <a:t>…)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04173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01699"/>
            <a:ext cx="4333992" cy="57642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Coupling: LSN vs USN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9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33992" y="1630411"/>
            <a:ext cx="4517908" cy="4837953"/>
          </a:xfrm>
        </p:spPr>
        <p:txBody>
          <a:bodyPr/>
          <a:lstStyle/>
          <a:p>
            <a:r>
              <a:rPr lang="en-GB" dirty="0" smtClean="0"/>
              <a:t>Inverting poloidal currents from #54902 (USN) to #54903 (LSN)</a:t>
            </a:r>
          </a:p>
          <a:p>
            <a:endParaRPr lang="en-GB" dirty="0" smtClean="0"/>
          </a:p>
          <a:p>
            <a:r>
              <a:rPr lang="en-GB" dirty="0" smtClean="0"/>
              <a:t>Distance </a:t>
            </a:r>
            <a:r>
              <a:rPr lang="en-GB" dirty="0" err="1" smtClean="0"/>
              <a:t>R</a:t>
            </a:r>
            <a:r>
              <a:rPr lang="en-GB" baseline="-25000" dirty="0" err="1" smtClean="0"/>
              <a:t>ext</a:t>
            </a:r>
            <a:r>
              <a:rPr lang="en-GB" dirty="0" smtClean="0"/>
              <a:t> median to antenna:</a:t>
            </a:r>
          </a:p>
          <a:p>
            <a:pPr lvl="1"/>
            <a:r>
              <a:rPr lang="en-GB" dirty="0" smtClean="0"/>
              <a:t>Larger in LSN than USN by ~5 mm</a:t>
            </a:r>
          </a:p>
          <a:p>
            <a:endParaRPr lang="en-GB" dirty="0" smtClean="0"/>
          </a:p>
          <a:p>
            <a:r>
              <a:rPr lang="en-GB" dirty="0" smtClean="0"/>
              <a:t>Distance cut-off density to antenna from reflectometry:</a:t>
            </a:r>
          </a:p>
          <a:p>
            <a:pPr lvl="1"/>
            <a:r>
              <a:rPr lang="en-GB" dirty="0" smtClean="0"/>
              <a:t>Lager in LSN than USN by ~20 mm</a:t>
            </a:r>
          </a:p>
          <a:p>
            <a:pPr marL="478963" lvl="1" indent="0">
              <a:buNone/>
            </a:pPr>
            <a:endParaRPr lang="en-GB" dirty="0"/>
          </a:p>
          <a:p>
            <a:r>
              <a:rPr lang="en-GB" dirty="0" smtClean="0"/>
              <a:t>Possible Explanations</a:t>
            </a:r>
            <a:endParaRPr lang="en-GB" dirty="0"/>
          </a:p>
          <a:p>
            <a:pPr marL="821863" lvl="1" indent="-342900">
              <a:buFont typeface="+mj-lt"/>
              <a:buAutoNum type="arabicPeriod"/>
            </a:pPr>
            <a:r>
              <a:rPr lang="en-GB" dirty="0" err="1" smtClean="0"/>
              <a:t>Rext</a:t>
            </a:r>
            <a:r>
              <a:rPr lang="en-GB" dirty="0" smtClean="0"/>
              <a:t> position overestimated in LSN?</a:t>
            </a:r>
          </a:p>
          <a:p>
            <a:pPr marL="957926" lvl="2" indent="0">
              <a:buNone/>
            </a:pPr>
            <a:r>
              <a:rPr lang="en-GB" dirty="0" smtClean="0"/>
              <a:t>or</a:t>
            </a:r>
            <a:endParaRPr lang="en-GB" dirty="0" smtClean="0"/>
          </a:p>
          <a:p>
            <a:pPr marL="821863" lvl="1" indent="-342900">
              <a:buFont typeface="+mj-lt"/>
              <a:buAutoNum type="arabicPeriod"/>
            </a:pPr>
            <a:r>
              <a:rPr lang="en-GB" dirty="0" smtClean="0"/>
              <a:t>Steepest density gradient in USN?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To be confirmed in a generic way for all USN/LSN?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4333993" y="1067647"/>
            <a:ext cx="4661842" cy="378270"/>
          </a:xfrm>
        </p:spPr>
        <p:txBody>
          <a:bodyPr/>
          <a:lstStyle/>
          <a:p>
            <a:r>
              <a:rPr lang="en-GB" dirty="0" smtClean="0"/>
              <a:t>Why do USN plasma have better coupling?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34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9-Presentation-PPT-4-3">
  <a:themeElements>
    <a:clrScheme name="CEA Défaut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8BBC"/>
      </a:accent2>
      <a:accent3>
        <a:srgbClr val="D81142"/>
      </a:accent3>
      <a:accent4>
        <a:srgbClr val="FFC000"/>
      </a:accent4>
      <a:accent5>
        <a:srgbClr val="218380"/>
      </a:accent5>
      <a:accent6>
        <a:srgbClr val="8F2D56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PP CEA 4-3.pptx" id="{017B0BBD-D478-416D-9408-C3E5553B88B8}" vid="{9A88B8C1-4942-46D3-9391-C2B501F07E87}"/>
    </a:ext>
  </a:extLst>
</a:theme>
</file>

<file path=ppt/theme/theme2.xml><?xml version="1.0" encoding="utf-8"?>
<a:theme xmlns:a="http://schemas.openxmlformats.org/drawingml/2006/main" name="Template CEA 2019 Clair">
  <a:themeElements>
    <a:clrScheme name="CEA Défaut 2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FFBC42"/>
      </a:accent1>
      <a:accent2>
        <a:srgbClr val="D81159"/>
      </a:accent2>
      <a:accent3>
        <a:srgbClr val="8F2D56"/>
      </a:accent3>
      <a:accent4>
        <a:srgbClr val="689B42"/>
      </a:accent4>
      <a:accent5>
        <a:srgbClr val="218380"/>
      </a:accent5>
      <a:accent6>
        <a:srgbClr val="FFD29F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PP CEA 4-3.pptx" id="{017B0BBD-D478-416D-9408-C3E5553B88B8}" vid="{52A1E219-64F3-4477-912D-9636D70C98A7}"/>
    </a:ext>
  </a:extLst>
</a:theme>
</file>

<file path=ppt/theme/theme3.xml><?xml version="1.0" encoding="utf-8"?>
<a:theme xmlns:a="http://schemas.openxmlformats.org/drawingml/2006/main" name="Template CEA 2019 Bleu">
  <a:themeElements>
    <a:clrScheme name="CEA Bleu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49728C"/>
      </a:accent1>
      <a:accent2>
        <a:srgbClr val="689BA6"/>
      </a:accent2>
      <a:accent3>
        <a:srgbClr val="C2F2F2"/>
      </a:accent3>
      <a:accent4>
        <a:srgbClr val="273D40"/>
      </a:accent4>
      <a:accent5>
        <a:srgbClr val="0084B4"/>
      </a:accent5>
      <a:accent6>
        <a:srgbClr val="93E2FF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PP CEA 4-3.pptx" id="{017B0BBD-D478-416D-9408-C3E5553B88B8}" vid="{0799EC0F-9A1D-48A9-9692-520D5CEBB494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2F2A79C4BED747976EC3AD530384C1" ma:contentTypeVersion="0" ma:contentTypeDescription="Crée un document." ma:contentTypeScope="" ma:versionID="9ea4ffbb61354172aceb879db3e2653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B0D5B4-4CC6-4497-9BFB-91C4C64EBEC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B95E45C-96CD-4B8B-A608-7C5E76B37C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6C4233-EA21-4292-B391-09F7550CF5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2019-Presentation-PPT-4-3</Template>
  <TotalTime>11651</TotalTime>
  <Words>1973</Words>
  <Application>Microsoft Office PowerPoint</Application>
  <PresentationFormat>Affichage à l'écran (4:3)</PresentationFormat>
  <Paragraphs>269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Calibri</vt:lpstr>
      <vt:lpstr>Wingdings</vt:lpstr>
      <vt:lpstr>Wingdings 3</vt:lpstr>
      <vt:lpstr>2019-Presentation-PPT-4-3</vt:lpstr>
      <vt:lpstr>Template CEA 2019 Clair</vt:lpstr>
      <vt:lpstr>Template CEA 2019 Bleu</vt:lpstr>
      <vt:lpstr>Présentation PowerPoint</vt:lpstr>
      <vt:lpstr>Présentation PowerPoint</vt:lpstr>
      <vt:lpstr>WEST ICRH System: Summary for C4</vt:lpstr>
      <vt:lpstr>WEST ICRH System: Summary for C4</vt:lpstr>
      <vt:lpstr>Max RF Power is usually limited by Low Coupling Conditions</vt:lpstr>
      <vt:lpstr>Présentation PowerPoint</vt:lpstr>
      <vt:lpstr>Improving Coupling: LSN vs USN</vt:lpstr>
      <vt:lpstr>Improving Coupling: LSN vs USN</vt:lpstr>
      <vt:lpstr>Improving Coupling: LSN vs USN</vt:lpstr>
      <vt:lpstr>Plasma control</vt:lpstr>
      <vt:lpstr>Improving Coupling: LH Power</vt:lpstr>
      <vt:lpstr>Improving Coupling: LH Power in USN plasmas</vt:lpstr>
      <vt:lpstr>Improving Coupling: Gaz Puffing  (not finished)</vt:lpstr>
      <vt:lpstr>Summary on coupling experiments (not finished)</vt:lpstr>
      <vt:lpstr>Présentation PowerPoint</vt:lpstr>
      <vt:lpstr>Antenna Toroidal Phase Control</vt:lpstr>
      <vt:lpstr>Antenna Toroidal Phase Control</vt:lpstr>
      <vt:lpstr>TODO LIST</vt:lpstr>
      <vt:lpstr>Impurity production vs phase Example: WEST #55192</vt:lpstr>
      <vt:lpstr>Présentation PowerPoint</vt:lpstr>
      <vt:lpstr>WEST Antennas Load Resilience Confirmed</vt:lpstr>
      <vt:lpstr>WEST Antennas Load Resilience Confirmed</vt:lpstr>
      <vt:lpstr>Présentation PowerPoint</vt:lpstr>
      <vt:lpstr>ICRH Antennas Infrared Monitoring during C4</vt:lpstr>
      <vt:lpstr>Flashs of light observed on Q4</vt:lpstr>
      <vt:lpstr>Occurrence of flashes at Q4</vt:lpstr>
      <vt:lpstr>Présentation PowerPoint</vt:lpstr>
      <vt:lpstr>WEST ICRH System: Summary for C4</vt:lpstr>
      <vt:lpstr>Antennas Status After C4: Front Faces</vt:lpstr>
      <vt:lpstr>Arc Traces: Q4 Example</vt:lpstr>
      <vt:lpstr>Dark traces behind faraday screen bars</vt:lpstr>
      <vt:lpstr>Faraday Screen Front Face Material Evolution</vt:lpstr>
      <vt:lpstr>Q1 Voltage Probe</vt:lpstr>
      <vt:lpstr>Capacitor Servomotor System Upgrade for C5 </vt:lpstr>
      <vt:lpstr>Phase Control Upgrade for C5</vt:lpstr>
      <vt:lpstr>WEST record of stored energy and neutron rate with 5MW ICRH power </vt:lpstr>
      <vt:lpstr>Présentation PowerPoint</vt:lpstr>
      <vt:lpstr>WEST ICRH during C4: Conclusion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HILLAIRET Julien 218595</dc:creator>
  <cp:lastModifiedBy>HILLAIRET Julien 218595</cp:lastModifiedBy>
  <cp:revision>162</cp:revision>
  <cp:lastPrinted>2018-12-05T09:44:31Z</cp:lastPrinted>
  <dcterms:created xsi:type="dcterms:W3CDTF">2019-09-09T08:51:38Z</dcterms:created>
  <dcterms:modified xsi:type="dcterms:W3CDTF">2020-03-19T07:31:18Z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0x010100362F2A79C4BED747976EC3AD530384C1</vt:lpwstr>
  </property>
  <property fmtid="{D5CDD505-2E9C-101B-9397-08002B2CF9AE}" pid="3" name="I2ICODE">
    <vt:lpwstr>WEB</vt:lpwstr>
  </property>
  <property fmtid="{D5CDD505-2E9C-101B-9397-08002B2CF9AE}" pid="4" name="WebApplicationID">
    <vt:lpwstr>3f72b11a-dedf-47a1-b48a-dfd7b45017bd</vt:lpwstr>
  </property>
  <property fmtid="{D5CDD505-2E9C-101B-9397-08002B2CF9AE}" pid="5" name="I2ISITECODE">
    <vt:lpwstr/>
  </property>
</Properties>
</file>